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6" r:id="rId3"/>
    <p:sldId id="260" r:id="rId4"/>
    <p:sldId id="259" r:id="rId5"/>
    <p:sldId id="257" r:id="rId6"/>
    <p:sldId id="261" r:id="rId7"/>
    <p:sldId id="262" r:id="rId8"/>
    <p:sldId id="269" r:id="rId9"/>
    <p:sldId id="263" r:id="rId10"/>
    <p:sldId id="264" r:id="rId11"/>
    <p:sldId id="265" r:id="rId12"/>
    <p:sldId id="267" r:id="rId13"/>
    <p:sldId id="268" r:id="rId14"/>
    <p:sldId id="270" r:id="rId15"/>
    <p:sldId id="273" r:id="rId16"/>
    <p:sldId id="271" r:id="rId17"/>
    <p:sldId id="272" r:id="rId18"/>
    <p:sldId id="258"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3"/>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1" d="100"/>
          <a:sy n="71" d="100"/>
        </p:scale>
        <p:origin x="-207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4AD3C-4A66-4750-9AE6-F9F7A4D71C5E}" type="datetimeFigureOut">
              <a:rPr lang="pl-PL" smtClean="0"/>
              <a:pPr/>
              <a:t>18.05.2020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9B70A-B101-4906-B99A-DDB1906E1CA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,,Kto czyta książki, żyje podwójnie”</a:t>
            </a:r>
          </a:p>
          <a:p>
            <a:r>
              <a:rPr lang="pl-PL" sz="1200" kern="1200" dirty="0" smtClean="0">
                <a:solidFill>
                  <a:schemeClr val="tx1"/>
                </a:solidFill>
                <a:latin typeface="+mn-lt"/>
                <a:ea typeface="+mn-ea"/>
                <a:cs typeface="+mn-cs"/>
              </a:rPr>
              <a:t>                            Umberto Eco</a:t>
            </a:r>
          </a:p>
          <a:p>
            <a:endParaRPr lang="pl-PL" dirty="0"/>
          </a:p>
        </p:txBody>
      </p:sp>
      <p:sp>
        <p:nvSpPr>
          <p:cNvPr id="4" name="Symbol zastępczy numeru slajdu 3"/>
          <p:cNvSpPr>
            <a:spLocks noGrp="1"/>
          </p:cNvSpPr>
          <p:nvPr>
            <p:ph type="sldNum" sz="quarter" idx="10"/>
          </p:nvPr>
        </p:nvSpPr>
        <p:spPr/>
        <p:txBody>
          <a:bodyPr/>
          <a:lstStyle/>
          <a:p>
            <a:fld id="{B259B70A-B101-4906-B99A-DDB1906E1CA5}" type="slidenum">
              <a:rPr lang="pl-PL" smtClean="0"/>
              <a:pPr/>
              <a:t>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11" name="Symbol zastępczy numeru slajdu 10"/>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extLst/>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ymbol zastępczy daty 1"/>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877842F-FAB1-4CBC-A399-69BF25EA40A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47350AF3-2862-45D9-B3D3-B290999CAF26}" type="datetimeFigureOut">
              <a:rPr lang="pl-PL" smtClean="0"/>
              <a:pPr/>
              <a:t>18.05.2020</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1877842F-FAB1-4CBC-A399-69BF25EA40A5}"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350AF3-2862-45D9-B3D3-B290999CAF26}" type="datetimeFigureOut">
              <a:rPr lang="pl-PL" smtClean="0"/>
              <a:pPr/>
              <a:t>18.05.2020</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877842F-FAB1-4CBC-A399-69BF25EA40A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package" Target="../embeddings/Dokument_programu_Microsoft_Office_Word1.docx"/><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Dokument_programu_Microsoft_Office_Word_97_20031.doc"/></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err="1" smtClean="0"/>
              <a:t>nn</a:t>
            </a:r>
            <a:endParaRPr lang="pl-PL" dirty="0"/>
          </a:p>
        </p:txBody>
      </p:sp>
      <p:sp>
        <p:nvSpPr>
          <p:cNvPr id="3" name="Podtytuł 2"/>
          <p:cNvSpPr>
            <a:spLocks noGrp="1"/>
          </p:cNvSpPr>
          <p:nvPr>
            <p:ph type="subTitle" idx="1"/>
          </p:nvPr>
        </p:nvSpPr>
        <p:spPr/>
        <p:txBody>
          <a:bodyPr/>
          <a:lstStyle/>
          <a:p>
            <a:endParaRPr lang="pl-PL" dirty="0"/>
          </a:p>
        </p:txBody>
      </p:sp>
      <p:pic>
        <p:nvPicPr>
          <p:cNvPr id="1026" name="Picture 2" descr="C:\Users\Dorota\Pictures\2015-10-17\20151013_154952.jpg"/>
          <p:cNvPicPr>
            <a:picLocks noChangeAspect="1" noChangeArrowheads="1"/>
          </p:cNvPicPr>
          <p:nvPr/>
        </p:nvPicPr>
        <p:blipFill>
          <a:blip r:embed="rId3"/>
          <a:srcRect/>
          <a:stretch>
            <a:fillRect/>
          </a:stretch>
        </p:blipFill>
        <p:spPr bwMode="auto">
          <a:xfrm>
            <a:off x="-7620000" y="-3886200"/>
            <a:ext cx="24384000" cy="14630400"/>
          </a:xfrm>
          <a:prstGeom prst="rect">
            <a:avLst/>
          </a:prstGeom>
          <a:noFill/>
        </p:spPr>
      </p:pic>
      <p:pic>
        <p:nvPicPr>
          <p:cNvPr id="6" name="Picture 2" descr="C:\Users\Dorota\Pictures\2015-10-17\20151013_154952.jpg"/>
          <p:cNvPicPr>
            <a:picLocks noChangeAspect="1" noChangeArrowheads="1"/>
          </p:cNvPicPr>
          <p:nvPr/>
        </p:nvPicPr>
        <p:blipFill>
          <a:blip r:embed="rId4"/>
          <a:srcRect/>
          <a:stretch>
            <a:fillRect/>
          </a:stretch>
        </p:blipFill>
        <p:spPr bwMode="auto">
          <a:xfrm>
            <a:off x="-8096168" y="-3500486"/>
            <a:ext cx="24384000" cy="14630400"/>
          </a:xfrm>
          <a:prstGeom prst="rect">
            <a:avLst/>
          </a:prstGeom>
          <a:noFill/>
        </p:spPr>
      </p:pic>
      <p:sp>
        <p:nvSpPr>
          <p:cNvPr id="1028" name="Rectangle 4"/>
          <p:cNvSpPr>
            <a:spLocks noChangeArrowheads="1"/>
          </p:cNvSpPr>
          <p:nvPr/>
        </p:nvSpPr>
        <p:spPr bwMode="auto">
          <a:xfrm>
            <a:off x="3286116" y="785794"/>
            <a:ext cx="4429156" cy="44012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GODZINY OTWARCIA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MULTIMEDIALNEGO CENTRUM INFORMACJI</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zapraszamy w godzinach: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PONIEDZIAŁEK      </a:t>
            </a:r>
            <a:r>
              <a:rPr kumimoji="0" lang="pl-PL" sz="1400" b="1"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a:t>
            </a: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8.00 –14.00                                         </a:t>
            </a:r>
            <a:endParaRPr kumimoji="0" lang="pl-PL"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WTOREK                   8.00 – 14.30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ŚRODA                        8.00 –14.30                                                                                          </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CZWARTEK               8.00 - 14.30                                                                                            </a:t>
            </a:r>
          </a:p>
          <a:p>
            <a:r>
              <a:rPr kumimoji="0" lang="pl-PL" sz="14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PIĄTEK                       8.00 – 14.00</a:t>
            </a:r>
            <a:r>
              <a:rPr lang="pl-PL" sz="1400" b="1" dirty="0" smtClean="0">
                <a:solidFill>
                  <a:schemeClr val="tx1"/>
                </a:solidFill>
                <a:latin typeface="Arial" pitchFamily="34" charset="0"/>
                <a:ea typeface="Times New Roman" pitchFamily="18" charset="0"/>
                <a:cs typeface="Arial" pitchFamily="34" charset="0"/>
              </a:rPr>
              <a:t>                               </a:t>
            </a:r>
            <a:r>
              <a:rPr kumimoji="0" lang="pl-PL"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SOBOTA</a:t>
            </a:r>
            <a:r>
              <a:rPr kumimoji="0" lang="pl-PL" sz="1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p>
          <a:p>
            <a:r>
              <a:rPr kumimoji="0" lang="pl-PL" sz="1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r>
              <a:rPr kumimoji="0" lang="pl-PL" sz="1400" b="0" i="0" u="none" strike="noStrike" cap="none" normalizeH="0" dirty="0" smtClean="0">
                <a:ln>
                  <a:noFill/>
                </a:ln>
                <a:solidFill>
                  <a:schemeClr val="tx1"/>
                </a:solidFill>
                <a:effectLst/>
                <a:latin typeface="Arial" pitchFamily="34" charset="0"/>
                <a:ea typeface="Calibri" pitchFamily="34" charset="0"/>
                <a:cs typeface="Calibri" pitchFamily="34" charset="0"/>
              </a:rPr>
              <a:t> </a:t>
            </a:r>
            <a:r>
              <a:rPr lang="pl-PL" sz="1400" dirty="0" smtClean="0">
                <a:solidFill>
                  <a:schemeClr val="tx1"/>
                </a:solidFill>
                <a:latin typeface="Arial" pitchFamily="34" charset="0"/>
                <a:ea typeface="Calibri" pitchFamily="34" charset="0"/>
                <a:cs typeface="Calibri" pitchFamily="34" charset="0"/>
              </a:rPr>
              <a:t> OBECNIE:</a:t>
            </a:r>
            <a:endParaRPr lang="pl-PL" sz="1400" b="1" dirty="0" smtClean="0">
              <a:solidFill>
                <a:schemeClr val="tx1"/>
              </a:solidFill>
              <a:latin typeface="Arial" pitchFamily="34" charset="0"/>
              <a:ea typeface="Calibri" pitchFamily="34" charset="0"/>
              <a:cs typeface="Calibri" pitchFamily="34" charset="0"/>
            </a:endParaRPr>
          </a:p>
          <a:p>
            <a:r>
              <a:rPr lang="pl-PL" sz="1400" dirty="0" smtClean="0"/>
              <a:t>Mobilna </a:t>
            </a:r>
            <a:r>
              <a:rPr lang="pl-PL" sz="1400" dirty="0" smtClean="0"/>
              <a:t>biblioteka:                                                    </a:t>
            </a:r>
            <a:r>
              <a:rPr lang="pl-PL" sz="1400" dirty="0" smtClean="0"/>
              <a:t>ważniejsze strony dla uczniów - warto skorzystać:</a:t>
            </a:r>
          </a:p>
          <a:p>
            <a:r>
              <a:rPr lang="pl-PL" sz="1400" dirty="0" smtClean="0"/>
              <a:t>1.Epodręczniki.pl</a:t>
            </a:r>
          </a:p>
          <a:p>
            <a:r>
              <a:rPr lang="pl-PL" sz="1400" dirty="0" smtClean="0"/>
              <a:t>2.Podręcznik internetowy ,,Włącz Polskę”</a:t>
            </a:r>
          </a:p>
          <a:p>
            <a:r>
              <a:rPr lang="pl-PL" sz="1400" dirty="0" smtClean="0"/>
              <a:t>3.Portal   LEKTURY.GOV.PL</a:t>
            </a:r>
          </a:p>
          <a:p>
            <a:r>
              <a:rPr lang="pl-PL" sz="1400" dirty="0" smtClean="0"/>
              <a:t>4.Wolne. lektury</a:t>
            </a:r>
            <a:r>
              <a:rPr lang="pl-PL" sz="1400" dirty="0" smtClean="0"/>
              <a:t>. </a:t>
            </a:r>
            <a:r>
              <a:rPr lang="pl-PL" sz="1400" dirty="0" err="1" smtClean="0"/>
              <a:t>pl</a:t>
            </a:r>
            <a:endParaRPr lang="pl-PL" sz="1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chemeClr val="tx1"/>
              </a:solidFill>
              <a:effectLst/>
              <a:latin typeface="Arial"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2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4643446"/>
            <a:ext cx="8183880" cy="1391594"/>
          </a:xfrm>
        </p:spPr>
        <p:txBody>
          <a:bodyPr>
            <a:normAutofit fontScale="90000"/>
          </a:bodyPr>
          <a:lstStyle/>
          <a:p>
            <a:r>
              <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2700" b="1" dirty="0" smtClean="0">
                <a:ln w="11430"/>
                <a:solidFill>
                  <a:schemeClr val="accent3">
                    <a:lumMod val="75000"/>
                  </a:schemeClr>
                </a:solidFill>
                <a:effectLst>
                  <a:outerShdw blurRad="50800" dist="39000" dir="5460000" algn="tl">
                    <a:srgbClr val="000000">
                      <a:alpha val="38000"/>
                    </a:srgbClr>
                  </a:outerShdw>
                </a:effectLst>
              </a:rPr>
              <a:t>WYSTAWY TEMATYCZNE </a:t>
            </a:r>
            <a:br>
              <a:rPr lang="pl-PL" sz="2700" b="1" dirty="0" smtClean="0">
                <a:ln w="11430"/>
                <a:solidFill>
                  <a:schemeClr val="accent3">
                    <a:lumMod val="75000"/>
                  </a:schemeClr>
                </a:solidFill>
                <a:effectLst>
                  <a:outerShdw blurRad="50800" dist="39000" dir="5460000" algn="tl">
                    <a:srgbClr val="000000">
                      <a:alpha val="38000"/>
                    </a:srgbClr>
                  </a:outerShdw>
                </a:effectLst>
              </a:rPr>
            </a:br>
            <a:r>
              <a:rPr lang="pl-PL" sz="2700" b="1" dirty="0" smtClean="0">
                <a:ln w="11430"/>
                <a:solidFill>
                  <a:schemeClr val="accent3">
                    <a:lumMod val="75000"/>
                  </a:schemeClr>
                </a:solidFill>
                <a:effectLst>
                  <a:outerShdw blurRad="50800" dist="39000" dir="5460000" algn="tl">
                    <a:srgbClr val="000000">
                      <a:alpha val="38000"/>
                    </a:srgbClr>
                  </a:outerShdw>
                </a:effectLst>
              </a:rPr>
              <a:t>W MULTIMEDIALNYM CENTRUM INFORMACJI</a:t>
            </a:r>
            <a:br>
              <a:rPr lang="pl-PL" sz="2700" b="1" dirty="0" smtClean="0">
                <a:ln w="11430"/>
                <a:solidFill>
                  <a:schemeClr val="accent3">
                    <a:lumMod val="75000"/>
                  </a:schemeClr>
                </a:solidFill>
                <a:effectLst>
                  <a:outerShdw blurRad="50800" dist="39000" dir="5460000" algn="tl">
                    <a:srgbClr val="000000">
                      <a:alpha val="38000"/>
                    </a:srgbClr>
                  </a:outerShdw>
                </a:effectLst>
              </a:rPr>
            </a:br>
            <a:r>
              <a:rPr lang="pl-PL" sz="2400" dirty="0" smtClean="0"/>
              <a:t/>
            </a:r>
            <a:br>
              <a:rPr lang="pl-PL" sz="2400" dirty="0" smtClean="0"/>
            </a:br>
            <a:endParaRPr lang="pl-PL" sz="2400" dirty="0"/>
          </a:p>
        </p:txBody>
      </p:sp>
      <p:sp>
        <p:nvSpPr>
          <p:cNvPr id="3" name="Symbol zastępczy tekstu 2"/>
          <p:cNvSpPr>
            <a:spLocks noGrp="1"/>
          </p:cNvSpPr>
          <p:nvPr>
            <p:ph type="body" idx="1"/>
          </p:nvPr>
        </p:nvSpPr>
        <p:spPr/>
        <p:txBody>
          <a:bodyPr>
            <a:normAutofit fontScale="70000" lnSpcReduction="20000"/>
          </a:bodyPr>
          <a:lstStyle/>
          <a:p>
            <a:pPr algn="ctr"/>
            <a:r>
              <a:rPr lang="pl-PL" dirty="0" smtClean="0">
                <a:solidFill>
                  <a:schemeClr val="accent3">
                    <a:lumMod val="75000"/>
                  </a:schemeClr>
                </a:solidFill>
              </a:rPr>
              <a:t>11 LISTOPADA NARODOWE ŚWIĘTO NIEPODLEGŁOŚCI</a:t>
            </a:r>
            <a:endParaRPr lang="pl-PL" dirty="0">
              <a:solidFill>
                <a:schemeClr val="accent3">
                  <a:lumMod val="75000"/>
                </a:schemeClr>
              </a:solidFill>
            </a:endParaRPr>
          </a:p>
        </p:txBody>
      </p:sp>
      <p:sp>
        <p:nvSpPr>
          <p:cNvPr id="5" name="Symbol zastępczy tekstu 4"/>
          <p:cNvSpPr>
            <a:spLocks noGrp="1"/>
          </p:cNvSpPr>
          <p:nvPr>
            <p:ph type="body" sz="half" idx="3"/>
          </p:nvPr>
        </p:nvSpPr>
        <p:spPr>
          <a:xfrm>
            <a:off x="4786314" y="500042"/>
            <a:ext cx="4041775" cy="857256"/>
          </a:xfrm>
        </p:spPr>
        <p:txBody>
          <a:bodyPr>
            <a:normAutofit fontScale="85000" lnSpcReduction="10000"/>
          </a:bodyPr>
          <a:lstStyle/>
          <a:p>
            <a:endParaRPr lang="pl-PL" dirty="0" smtClean="0"/>
          </a:p>
          <a:p>
            <a:pPr algn="ctr"/>
            <a:r>
              <a:rPr lang="pl-PL" dirty="0" smtClean="0">
                <a:solidFill>
                  <a:schemeClr val="accent3">
                    <a:lumMod val="75000"/>
                  </a:schemeClr>
                </a:solidFill>
              </a:rPr>
              <a:t>KONIN WCZORAJ I DZIŚ</a:t>
            </a:r>
          </a:p>
          <a:p>
            <a:endParaRPr lang="pl-PL" dirty="0"/>
          </a:p>
        </p:txBody>
      </p:sp>
      <p:pic>
        <p:nvPicPr>
          <p:cNvPr id="1026" name="Picture 2" descr="F:\1 MCI\Wystawy w bibliotece\20160216_111102.jpg"/>
          <p:cNvPicPr>
            <a:picLocks noGrp="1" noChangeAspect="1" noChangeArrowheads="1"/>
          </p:cNvPicPr>
          <p:nvPr>
            <p:ph sz="quarter" idx="4"/>
          </p:nvPr>
        </p:nvPicPr>
        <p:blipFill>
          <a:blip r:embed="rId2" cstate="print"/>
          <a:stretch>
            <a:fillRect/>
          </a:stretch>
        </p:blipFill>
        <p:spPr bwMode="auto">
          <a:xfrm rot="5400000">
            <a:off x="4690698" y="1822819"/>
            <a:ext cx="3702062" cy="2510699"/>
          </a:xfrm>
          <a:prstGeom prst="rect">
            <a:avLst/>
          </a:prstGeom>
          <a:ln>
            <a:noFill/>
          </a:ln>
          <a:effectLst>
            <a:softEdge rad="112500"/>
          </a:effectLst>
        </p:spPr>
      </p:pic>
      <p:pic>
        <p:nvPicPr>
          <p:cNvPr id="25601" name="Picture 1" descr="D:\Dziady 2020r\20181119_134946.jpg"/>
          <p:cNvPicPr>
            <a:picLocks noGrp="1" noChangeAspect="1" noChangeArrowheads="1"/>
          </p:cNvPicPr>
          <p:nvPr>
            <p:ph sz="quarter" idx="2"/>
          </p:nvPr>
        </p:nvPicPr>
        <p:blipFill>
          <a:blip r:embed="rId3" cstate="print"/>
          <a:srcRect/>
          <a:stretch>
            <a:fillRect/>
          </a:stretch>
        </p:blipFill>
        <p:spPr bwMode="auto">
          <a:xfrm>
            <a:off x="608013" y="2013267"/>
            <a:ext cx="3930650" cy="2358390"/>
          </a:xfrm>
          <a:prstGeom prst="rect">
            <a:avLst/>
          </a:prstGeom>
          <a:ln>
            <a:noFill/>
          </a:ln>
          <a:effectLst>
            <a:softEdge rad="112500"/>
          </a:effectLst>
        </p:spPr>
      </p:pic>
    </p:spTree>
  </p:cSld>
  <p:clrMapOvr>
    <a:masterClrMapping/>
  </p:clrMapOvr>
  <p:transition advTm="2000">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285728"/>
            <a:ext cx="8183880" cy="857256"/>
          </a:xfrm>
        </p:spPr>
        <p:txBody>
          <a:bodyPr/>
          <a:lstStyle/>
          <a:p>
            <a:pPr algn="ctr"/>
            <a:r>
              <a:rPr lang="pl-PL" dirty="0" smtClean="0"/>
              <a:t> </a:t>
            </a:r>
            <a:r>
              <a:rPr lang="pl-PL" dirty="0" smtClean="0">
                <a:solidFill>
                  <a:schemeClr val="accent3">
                    <a:lumMod val="75000"/>
                  </a:schemeClr>
                </a:solidFill>
              </a:rPr>
              <a:t>CYTATY</a:t>
            </a:r>
            <a:endParaRPr lang="pl-PL" dirty="0">
              <a:solidFill>
                <a:schemeClr val="accent3">
                  <a:lumMod val="75000"/>
                </a:schemeClr>
              </a:solidFill>
            </a:endParaRPr>
          </a:p>
        </p:txBody>
      </p:sp>
      <p:graphicFrame>
        <p:nvGraphicFramePr>
          <p:cNvPr id="1026" name="Object 2"/>
          <p:cNvGraphicFramePr>
            <a:graphicFrameLocks noChangeAspect="1"/>
          </p:cNvGraphicFramePr>
          <p:nvPr/>
        </p:nvGraphicFramePr>
        <p:xfrm>
          <a:off x="1857356" y="1142984"/>
          <a:ext cx="5765800" cy="4643469"/>
        </p:xfrm>
        <a:graphic>
          <a:graphicData uri="http://schemas.openxmlformats.org/presentationml/2006/ole">
            <p:oleObj spid="_x0000_s1026" name="Dokument" r:id="rId3" imgW="5775765" imgH="6154663" progId="Word.Document.12">
              <p:embed/>
            </p:oleObj>
          </a:graphicData>
        </a:graphic>
      </p:graphicFrame>
    </p:spTree>
  </p:cSld>
  <p:clrMapOvr>
    <a:masterClrMapping/>
  </p:clrMapOvr>
  <p:transition advTm="200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4354832" cy="731536"/>
          </a:xfrm>
        </p:spPr>
        <p:txBody>
          <a:bodyPr/>
          <a:lstStyle/>
          <a:p>
            <a:r>
              <a:rPr lang="pl-P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l-PL" b="1" dirty="0" smtClean="0">
                <a:ln w="1905"/>
                <a:solidFill>
                  <a:schemeClr val="accent3">
                    <a:lumMod val="75000"/>
                  </a:schemeClr>
                </a:solidFill>
                <a:effectLst>
                  <a:innerShdw blurRad="69850" dist="43180" dir="5400000">
                    <a:srgbClr val="000000">
                      <a:alpha val="65000"/>
                    </a:srgbClr>
                  </a:innerShdw>
                </a:effectLst>
              </a:rPr>
              <a:t>BIBLIOTEKA</a:t>
            </a:r>
            <a:endParaRPr lang="pl-PL" b="1" dirty="0">
              <a:ln w="1905"/>
              <a:solidFill>
                <a:schemeClr val="accent3">
                  <a:lumMod val="75000"/>
                </a:schemeClr>
              </a:solidFill>
              <a:effectLst>
                <a:innerShdw blurRad="69850" dist="43180" dir="5400000">
                  <a:srgbClr val="000000">
                    <a:alpha val="65000"/>
                  </a:srgbClr>
                </a:innerShdw>
              </a:effectLst>
            </a:endParaRPr>
          </a:p>
        </p:txBody>
      </p:sp>
      <p:sp>
        <p:nvSpPr>
          <p:cNvPr id="3" name="Symbol zastępczy tekstu 2"/>
          <p:cNvSpPr>
            <a:spLocks noGrp="1"/>
          </p:cNvSpPr>
          <p:nvPr>
            <p:ph type="body" idx="1"/>
          </p:nvPr>
        </p:nvSpPr>
        <p:spPr>
          <a:xfrm>
            <a:off x="607224" y="1214422"/>
            <a:ext cx="3931920" cy="571504"/>
          </a:xfrm>
        </p:spPr>
        <p:txBody>
          <a:bodyPr>
            <a:normAutofit fontScale="25000" lnSpcReduction="20000"/>
          </a:bodyPr>
          <a:lstStyle/>
          <a:p>
            <a:pPr algn="ctr"/>
            <a:endParaRPr lang="pl-PL"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pl-PL" sz="10000" spc="50" dirty="0" smtClean="0">
                <a:ln w="12700" cmpd="sng">
                  <a:solidFill>
                    <a:schemeClr val="accent6">
                      <a:satMod val="120000"/>
                      <a:shade val="80000"/>
                    </a:schemeClr>
                  </a:solidFill>
                  <a:prstDash val="solid"/>
                </a:ln>
                <a:solidFill>
                  <a:schemeClr val="accent3">
                    <a:lumMod val="75000"/>
                  </a:schemeClr>
                </a:solidFill>
                <a:effectLst>
                  <a:glow rad="53100">
                    <a:schemeClr val="accent6">
                      <a:satMod val="180000"/>
                      <a:alpha val="30000"/>
                    </a:schemeClr>
                  </a:glow>
                </a:effectLst>
              </a:rPr>
              <a:t>CZYTELNIA</a:t>
            </a:r>
          </a:p>
          <a:p>
            <a:pPr algn="ctr"/>
            <a:endParaRPr lang="pl-PL" dirty="0"/>
          </a:p>
        </p:txBody>
      </p:sp>
      <p:sp>
        <p:nvSpPr>
          <p:cNvPr id="5" name="Symbol zastępczy tekstu 4"/>
          <p:cNvSpPr>
            <a:spLocks noGrp="1"/>
          </p:cNvSpPr>
          <p:nvPr>
            <p:ph type="body" sz="half" idx="3"/>
          </p:nvPr>
        </p:nvSpPr>
        <p:spPr>
          <a:xfrm>
            <a:off x="4645025" y="1428737"/>
            <a:ext cx="4041775" cy="500066"/>
          </a:xfrm>
        </p:spPr>
        <p:txBody>
          <a:bodyPr>
            <a:normAutofit lnSpcReduction="10000"/>
          </a:bodyPr>
          <a:lstStyle/>
          <a:p>
            <a:pPr algn="ctr"/>
            <a:r>
              <a:rPr lang="pl-PL" spc="50" dirty="0" smtClean="0">
                <a:ln w="12700" cmpd="sng">
                  <a:solidFill>
                    <a:schemeClr val="accent6">
                      <a:satMod val="120000"/>
                      <a:shade val="80000"/>
                    </a:schemeClr>
                  </a:solidFill>
                  <a:prstDash val="solid"/>
                </a:ln>
                <a:solidFill>
                  <a:schemeClr val="accent3">
                    <a:lumMod val="75000"/>
                  </a:schemeClr>
                </a:solidFill>
                <a:effectLst>
                  <a:glow rad="53100">
                    <a:schemeClr val="accent6">
                      <a:satMod val="180000"/>
                      <a:alpha val="30000"/>
                    </a:schemeClr>
                  </a:glow>
                </a:effectLst>
              </a:rPr>
              <a:t>WYPOŻYCZALNIA</a:t>
            </a:r>
            <a:endParaRPr lang="pl-PL" spc="50" dirty="0">
              <a:ln w="12700" cmpd="sng">
                <a:solidFill>
                  <a:schemeClr val="accent6">
                    <a:satMod val="120000"/>
                    <a:shade val="80000"/>
                  </a:schemeClr>
                </a:solidFill>
                <a:prstDash val="solid"/>
              </a:ln>
              <a:solidFill>
                <a:schemeClr val="accent3">
                  <a:lumMod val="75000"/>
                </a:schemeClr>
              </a:solidFill>
              <a:effectLst>
                <a:glow rad="53100">
                  <a:schemeClr val="accent6">
                    <a:satMod val="180000"/>
                    <a:alpha val="30000"/>
                  </a:schemeClr>
                </a:glow>
              </a:effectLst>
            </a:endParaRPr>
          </a:p>
        </p:txBody>
      </p:sp>
      <p:pic>
        <p:nvPicPr>
          <p:cNvPr id="25602" name="Picture 2" descr="C:\Users\Dorota\Pictures\Czytelnia\20151020_113013.jpg"/>
          <p:cNvPicPr>
            <a:picLocks noGrp="1" noChangeAspect="1" noChangeArrowheads="1"/>
          </p:cNvPicPr>
          <p:nvPr>
            <p:ph sz="quarter" idx="2"/>
          </p:nvPr>
        </p:nvPicPr>
        <p:blipFill>
          <a:blip r:embed="rId2" cstate="print"/>
          <a:stretch>
            <a:fillRect/>
          </a:stretch>
        </p:blipFill>
        <p:spPr bwMode="auto">
          <a:xfrm>
            <a:off x="608013" y="2013672"/>
            <a:ext cx="3930650" cy="2357581"/>
          </a:xfrm>
          <a:prstGeom prst="rect">
            <a:avLst/>
          </a:prstGeom>
          <a:ln>
            <a:noFill/>
          </a:ln>
          <a:effectLst>
            <a:softEdge rad="112500"/>
          </a:effectLst>
        </p:spPr>
      </p:pic>
      <p:pic>
        <p:nvPicPr>
          <p:cNvPr id="25603" name="Picture 3" descr="F:\Biblioteka 2\DSC04213.JPG"/>
          <p:cNvPicPr>
            <a:picLocks noGrp="1" noChangeAspect="1" noChangeArrowheads="1"/>
          </p:cNvPicPr>
          <p:nvPr>
            <p:ph sz="quarter" idx="4"/>
          </p:nvPr>
        </p:nvPicPr>
        <p:blipFill>
          <a:blip r:embed="rId3" cstate="print"/>
          <a:srcRect/>
          <a:stretch>
            <a:fillRect/>
          </a:stretch>
        </p:blipFill>
        <p:spPr bwMode="auto">
          <a:xfrm rot="16200000">
            <a:off x="4669093" y="2546087"/>
            <a:ext cx="3786215" cy="2694517"/>
          </a:xfrm>
          <a:prstGeom prst="rect">
            <a:avLst/>
          </a:prstGeom>
          <a:ln>
            <a:noFill/>
          </a:ln>
          <a:effectLst>
            <a:softEdge rad="112500"/>
          </a:effectLst>
        </p:spPr>
      </p:pic>
      <p:sp>
        <p:nvSpPr>
          <p:cNvPr id="9" name="Prostokąt 8"/>
          <p:cNvSpPr/>
          <p:nvPr/>
        </p:nvSpPr>
        <p:spPr>
          <a:xfrm>
            <a:off x="2934981" y="2967335"/>
            <a:ext cx="18473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pl-PL"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advTm="2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dirty="0" smtClean="0">
                <a:ln w="17780" cmpd="sng">
                  <a:solidFill>
                    <a:schemeClr val="accent1">
                      <a:tint val="3000"/>
                    </a:schemeClr>
                  </a:solidFill>
                  <a:prstDash val="solid"/>
                  <a:miter lim="800000"/>
                </a:ln>
                <a:solidFill>
                  <a:schemeClr val="accent3">
                    <a:lumMod val="75000"/>
                  </a:schemeClr>
                </a:solidFill>
                <a:effectLst>
                  <a:outerShdw blurRad="55000" dist="50800" dir="5400000" algn="tl">
                    <a:srgbClr val="000000">
                      <a:alpha val="33000"/>
                    </a:srgbClr>
                  </a:outerShdw>
                </a:effectLst>
              </a:rPr>
              <a:t>BELETRYSTYKA, LEKTURY SZKOLNE</a:t>
            </a:r>
            <a:endParaRPr lang="pl-PL" dirty="0">
              <a:ln w="17780" cmpd="sng">
                <a:solidFill>
                  <a:schemeClr val="accent1">
                    <a:tint val="3000"/>
                  </a:schemeClr>
                </a:solidFill>
                <a:prstDash val="solid"/>
                <a:miter lim="800000"/>
              </a:ln>
              <a:solidFill>
                <a:schemeClr val="accent3">
                  <a:lumMod val="75000"/>
                </a:schemeClr>
              </a:solidFill>
              <a:effectLst>
                <a:outerShdw blurRad="55000" dist="50800" dir="5400000" algn="tl">
                  <a:srgbClr val="000000">
                    <a:alpha val="33000"/>
                  </a:srgbClr>
                </a:outerShdw>
              </a:effectLst>
            </a:endParaRPr>
          </a:p>
        </p:txBody>
      </p:sp>
      <p:pic>
        <p:nvPicPr>
          <p:cNvPr id="25603" name="Picture 3" descr="F:\Biblioteka 2\DSC04218.JPG"/>
          <p:cNvPicPr>
            <a:picLocks noGrp="1" noChangeAspect="1" noChangeArrowheads="1"/>
          </p:cNvPicPr>
          <p:nvPr>
            <p:ph sz="half" idx="1"/>
          </p:nvPr>
        </p:nvPicPr>
        <p:blipFill>
          <a:blip r:embed="rId2" cstate="print"/>
          <a:stretch>
            <a:fillRect/>
          </a:stretch>
        </p:blipFill>
        <p:spPr bwMode="auto">
          <a:xfrm rot="16200000">
            <a:off x="514350" y="1414197"/>
            <a:ext cx="3932238" cy="2621493"/>
          </a:xfrm>
          <a:prstGeom prst="rect">
            <a:avLst/>
          </a:prstGeom>
          <a:ln>
            <a:noFill/>
          </a:ln>
          <a:effectLst>
            <a:softEdge rad="112500"/>
          </a:effectLst>
        </p:spPr>
      </p:pic>
      <p:pic>
        <p:nvPicPr>
          <p:cNvPr id="25602" name="Picture 2" descr="F:\DSC04594.JPG"/>
          <p:cNvPicPr>
            <a:picLocks noGrp="1" noChangeAspect="1" noChangeArrowheads="1"/>
          </p:cNvPicPr>
          <p:nvPr>
            <p:ph sz="half" idx="2"/>
          </p:nvPr>
        </p:nvPicPr>
        <p:blipFill>
          <a:blip r:embed="rId3" cstate="print"/>
          <a:stretch>
            <a:fillRect/>
          </a:stretch>
        </p:blipFill>
        <p:spPr bwMode="auto">
          <a:xfrm rot="16200000">
            <a:off x="4756150" y="1414727"/>
            <a:ext cx="3930650" cy="2620434"/>
          </a:xfrm>
          <a:prstGeom prst="rect">
            <a:avLst/>
          </a:prstGeom>
          <a:ln>
            <a:noFill/>
          </a:ln>
          <a:effectLst>
            <a:softEdge rad="112500"/>
          </a:effectLst>
        </p:spPr>
      </p:pic>
    </p:spTree>
  </p:cSld>
  <p:clrMapOvr>
    <a:masterClrMapping/>
  </p:clrMapOvr>
  <p:transition advTm="2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2214554"/>
            <a:ext cx="4997774" cy="4143404"/>
          </a:xfrm>
        </p:spPr>
        <p:txBody>
          <a:bodyPr>
            <a:normAutofit fontScale="90000"/>
          </a:bodyPr>
          <a:lstStyle/>
          <a:p>
            <a:pPr algn="ctr"/>
            <a:r>
              <a:rPr lang="pl-PL" sz="2000" dirty="0" smtClean="0">
                <a:solidFill>
                  <a:schemeClr val="accent3">
                    <a:lumMod val="75000"/>
                  </a:schemeClr>
                </a:solidFill>
              </a:rPr>
              <a:t>229.rocznica Uchwalenia Konstytucji 3 Maja</a:t>
            </a:r>
            <a:r>
              <a:rPr lang="pl-PL" sz="2400" dirty="0" smtClean="0">
                <a:solidFill>
                  <a:schemeClr val="accent3">
                    <a:lumMod val="75000"/>
                  </a:schemeClr>
                </a:solidFill>
              </a:rPr>
              <a:t/>
            </a:r>
            <a:br>
              <a:rPr lang="pl-PL" sz="2400" dirty="0" smtClean="0">
                <a:solidFill>
                  <a:schemeClr val="accent3">
                    <a:lumMod val="75000"/>
                  </a:schemeClr>
                </a:solidFill>
              </a:rPr>
            </a:br>
            <a:r>
              <a:rPr lang="pl-PL" sz="1600" dirty="0" smtClean="0">
                <a:solidFill>
                  <a:schemeClr val="accent3">
                    <a:lumMod val="75000"/>
                  </a:schemeClr>
                </a:solidFill>
              </a:rPr>
              <a:t>3 maja 1791. uchwalono w Rzeczypospolitej  Obojga Narodów pierwszą konstytucję                         w nowożytnej Europie, a drugą  na świecie                    ( po amerykańskiej).</a:t>
            </a:r>
            <a:br>
              <a:rPr lang="pl-PL" sz="1600" dirty="0" smtClean="0">
                <a:solidFill>
                  <a:schemeClr val="accent3">
                    <a:lumMod val="75000"/>
                  </a:schemeClr>
                </a:solidFill>
              </a:rPr>
            </a:br>
            <a:r>
              <a:rPr lang="pl-PL" sz="1600" dirty="0" smtClean="0">
                <a:solidFill>
                  <a:schemeClr val="accent3">
                    <a:lumMod val="75000"/>
                  </a:schemeClr>
                </a:solidFill>
              </a:rPr>
              <a:t> </a:t>
            </a:r>
            <a:r>
              <a:rPr lang="pl-PL" sz="1300" dirty="0" smtClean="0">
                <a:solidFill>
                  <a:schemeClr val="accent3">
                    <a:lumMod val="75000"/>
                  </a:schemeClr>
                </a:solidFill>
              </a:rPr>
              <a:t>Dniu radości, dniu wesela!</a:t>
            </a:r>
            <a:br>
              <a:rPr lang="pl-PL" sz="1300" dirty="0" smtClean="0">
                <a:solidFill>
                  <a:schemeClr val="accent3">
                    <a:lumMod val="75000"/>
                  </a:schemeClr>
                </a:solidFill>
              </a:rPr>
            </a:br>
            <a:r>
              <a:rPr lang="pl-PL" sz="1300" dirty="0" smtClean="0">
                <a:solidFill>
                  <a:schemeClr val="accent3">
                    <a:lumMod val="75000"/>
                  </a:schemeClr>
                </a:solidFill>
              </a:rPr>
              <a:t>Jak szeroki polski kraj,</a:t>
            </a:r>
            <a:br>
              <a:rPr lang="pl-PL" sz="1300" dirty="0" smtClean="0">
                <a:solidFill>
                  <a:schemeClr val="accent3">
                    <a:lumMod val="75000"/>
                  </a:schemeClr>
                </a:solidFill>
              </a:rPr>
            </a:br>
            <a:r>
              <a:rPr lang="pl-PL" sz="1300" dirty="0" smtClean="0">
                <a:solidFill>
                  <a:schemeClr val="accent3">
                    <a:lumMod val="75000"/>
                  </a:schemeClr>
                </a:solidFill>
              </a:rPr>
              <a:t>Niech okrzyk w niebo strzela</a:t>
            </a:r>
            <a:br>
              <a:rPr lang="pl-PL" sz="1300" dirty="0" smtClean="0">
                <a:solidFill>
                  <a:schemeClr val="accent3">
                    <a:lumMod val="75000"/>
                  </a:schemeClr>
                </a:solidFill>
              </a:rPr>
            </a:br>
            <a:r>
              <a:rPr lang="pl-PL" sz="1300" dirty="0" smtClean="0">
                <a:solidFill>
                  <a:schemeClr val="accent3">
                    <a:lumMod val="75000"/>
                  </a:schemeClr>
                </a:solidFill>
              </a:rPr>
              <a:t>Vivat ! Vivat ! Trzeci Maj!</a:t>
            </a:r>
            <a:br>
              <a:rPr lang="pl-PL" sz="1300" dirty="0" smtClean="0">
                <a:solidFill>
                  <a:schemeClr val="accent3">
                    <a:lumMod val="75000"/>
                  </a:schemeClr>
                </a:solidFill>
              </a:rPr>
            </a:br>
            <a:r>
              <a:rPr lang="pl-PL" sz="1300" dirty="0" smtClean="0">
                <a:solidFill>
                  <a:schemeClr val="accent3">
                    <a:lumMod val="75000"/>
                  </a:schemeClr>
                </a:solidFill>
              </a:rPr>
              <a:t>Naród z królem, król z narodem</a:t>
            </a:r>
            <a:br>
              <a:rPr lang="pl-PL" sz="1300" dirty="0" smtClean="0">
                <a:solidFill>
                  <a:schemeClr val="accent3">
                    <a:lumMod val="75000"/>
                  </a:schemeClr>
                </a:solidFill>
              </a:rPr>
            </a:br>
            <a:r>
              <a:rPr lang="pl-PL" sz="1300" dirty="0" smtClean="0">
                <a:solidFill>
                  <a:schemeClr val="accent3">
                    <a:lumMod val="75000"/>
                  </a:schemeClr>
                </a:solidFill>
              </a:rPr>
              <a:t>Odrodzenia ziści sen…</a:t>
            </a:r>
            <a:br>
              <a:rPr lang="pl-PL" sz="1300" dirty="0" smtClean="0">
                <a:solidFill>
                  <a:schemeClr val="accent3">
                    <a:lumMod val="75000"/>
                  </a:schemeClr>
                </a:solidFill>
              </a:rPr>
            </a:br>
            <a:r>
              <a:rPr lang="pl-PL" sz="1300" dirty="0" smtClean="0">
                <a:solidFill>
                  <a:schemeClr val="accent3">
                    <a:lumMod val="75000"/>
                  </a:schemeClr>
                </a:solidFill>
              </a:rPr>
              <a:t>W upojeniu </a:t>
            </a:r>
            <a:r>
              <a:rPr lang="pl-PL" sz="1300" dirty="0" err="1" smtClean="0">
                <a:solidFill>
                  <a:schemeClr val="accent3">
                    <a:lumMod val="75000"/>
                  </a:schemeClr>
                </a:solidFill>
              </a:rPr>
              <a:t>cudnem</a:t>
            </a:r>
            <a:r>
              <a:rPr lang="pl-PL" sz="1300" dirty="0" smtClean="0">
                <a:solidFill>
                  <a:schemeClr val="accent3">
                    <a:lumMod val="75000"/>
                  </a:schemeClr>
                </a:solidFill>
              </a:rPr>
              <a:t>, </a:t>
            </a:r>
            <a:r>
              <a:rPr lang="pl-PL" sz="1300" dirty="0" err="1" smtClean="0">
                <a:solidFill>
                  <a:schemeClr val="accent3">
                    <a:lumMod val="75000"/>
                  </a:schemeClr>
                </a:solidFill>
              </a:rPr>
              <a:t>młodem</a:t>
            </a:r>
            <a:r>
              <a:rPr lang="pl-PL" sz="1300" dirty="0" smtClean="0">
                <a:solidFill>
                  <a:schemeClr val="accent3">
                    <a:lumMod val="75000"/>
                  </a:schemeClr>
                </a:solidFill>
              </a:rPr>
              <a:t/>
            </a:r>
            <a:br>
              <a:rPr lang="pl-PL" sz="1300" dirty="0" smtClean="0">
                <a:solidFill>
                  <a:schemeClr val="accent3">
                    <a:lumMod val="75000"/>
                  </a:schemeClr>
                </a:solidFill>
              </a:rPr>
            </a:br>
            <a:r>
              <a:rPr lang="pl-PL" sz="1300" dirty="0" smtClean="0">
                <a:solidFill>
                  <a:schemeClr val="accent3">
                    <a:lumMod val="75000"/>
                  </a:schemeClr>
                </a:solidFill>
              </a:rPr>
              <a:t>Niech nam dzień rozbłyska ten(…)</a:t>
            </a:r>
            <a:br>
              <a:rPr lang="pl-PL" sz="1300" dirty="0" smtClean="0">
                <a:solidFill>
                  <a:schemeClr val="accent3">
                    <a:lumMod val="75000"/>
                  </a:schemeClr>
                </a:solidFill>
              </a:rPr>
            </a:br>
            <a:r>
              <a:rPr lang="pl-PL" sz="1300" dirty="0" smtClean="0">
                <a:solidFill>
                  <a:schemeClr val="accent3">
                    <a:lumMod val="75000"/>
                  </a:schemeClr>
                </a:solidFill>
              </a:rPr>
              <a:t>       Józef </a:t>
            </a:r>
            <a:r>
              <a:rPr lang="pl-PL" sz="1300" dirty="0" err="1" smtClean="0">
                <a:solidFill>
                  <a:schemeClr val="accent3">
                    <a:lumMod val="75000"/>
                  </a:schemeClr>
                </a:solidFill>
              </a:rPr>
              <a:t>Relidzyński</a:t>
            </a:r>
            <a:r>
              <a:rPr lang="pl-PL" sz="1300" dirty="0" smtClean="0">
                <a:solidFill>
                  <a:schemeClr val="accent3">
                    <a:lumMod val="75000"/>
                  </a:schemeClr>
                </a:solidFill>
              </a:rPr>
              <a:t>, Radosny dzień</a:t>
            </a:r>
            <a:br>
              <a:rPr lang="pl-PL" sz="13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endParaRPr lang="pl-PL" sz="1600" dirty="0">
              <a:solidFill>
                <a:schemeClr val="accent3">
                  <a:lumMod val="75000"/>
                </a:schemeClr>
              </a:solidFill>
            </a:endParaRPr>
          </a:p>
        </p:txBody>
      </p:sp>
      <p:pic>
        <p:nvPicPr>
          <p:cNvPr id="31746" name="Picture 2" descr="C:\Users\User\Desktop\DOK\zdjęcia MCI\MCI 2017r\20160428_092355.jpg"/>
          <p:cNvPicPr>
            <a:picLocks noGrp="1" noChangeAspect="1" noChangeArrowheads="1"/>
          </p:cNvPicPr>
          <p:nvPr>
            <p:ph sz="half" idx="1"/>
          </p:nvPr>
        </p:nvPicPr>
        <p:blipFill>
          <a:blip r:embed="rId2" cstate="print"/>
          <a:srcRect/>
          <a:stretch>
            <a:fillRect/>
          </a:stretch>
        </p:blipFill>
        <p:spPr bwMode="auto">
          <a:xfrm>
            <a:off x="928662" y="500042"/>
            <a:ext cx="3932238" cy="2286017"/>
          </a:xfrm>
          <a:prstGeom prst="rect">
            <a:avLst/>
          </a:prstGeom>
          <a:ln>
            <a:noFill/>
          </a:ln>
          <a:effectLst>
            <a:softEdge rad="112500"/>
          </a:effectLst>
        </p:spPr>
      </p:pic>
      <p:pic>
        <p:nvPicPr>
          <p:cNvPr id="31747" name="Picture 3" descr="C:\Users\User\Desktop\DOK\zdjęcia MCI\MCI 2017r\20160428_092426.jpg"/>
          <p:cNvPicPr>
            <a:picLocks noGrp="1" noChangeAspect="1" noChangeArrowheads="1"/>
          </p:cNvPicPr>
          <p:nvPr>
            <p:ph sz="half" idx="2"/>
          </p:nvPr>
        </p:nvPicPr>
        <p:blipFill>
          <a:blip r:embed="rId3" cstate="print"/>
          <a:srcRect/>
          <a:stretch>
            <a:fillRect/>
          </a:stretch>
        </p:blipFill>
        <p:spPr bwMode="auto">
          <a:xfrm rot="5400000">
            <a:off x="5071754" y="2071990"/>
            <a:ext cx="3930650" cy="235839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1285860"/>
            <a:ext cx="8183880" cy="4572032"/>
          </a:xfrm>
        </p:spPr>
        <p:txBody>
          <a:bodyPr>
            <a:normAutofit fontScale="90000"/>
          </a:bodyPr>
          <a:lstStyle/>
          <a:p>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t/>
            </a:r>
            <a:br>
              <a:rPr lang="pl-PL" sz="1000" dirty="0" smtClean="0"/>
            </a:br>
            <a:r>
              <a:rPr lang="pl-PL" sz="1000" dirty="0" smtClean="0">
                <a:solidFill>
                  <a:schemeClr val="bg2">
                    <a:lumMod val="50000"/>
                  </a:schemeClr>
                </a:solidFill>
              </a:rPr>
              <a:t>ŚWIĘTA WIELKANOCNE- OBCHODY TRADYCJE</a:t>
            </a:r>
            <a:br>
              <a:rPr lang="pl-PL" sz="1000" dirty="0" smtClean="0">
                <a:solidFill>
                  <a:schemeClr val="bg2">
                    <a:lumMod val="50000"/>
                  </a:schemeClr>
                </a:solidFill>
              </a:rPr>
            </a:br>
            <a:r>
              <a:rPr lang="pl-PL" sz="1000" dirty="0" smtClean="0">
                <a:solidFill>
                  <a:schemeClr val="bg2">
                    <a:lumMod val="50000"/>
                  </a:schemeClr>
                </a:solidFill>
              </a:rPr>
              <a:t/>
            </a:r>
            <a:br>
              <a:rPr lang="pl-PL" sz="1000" dirty="0" smtClean="0">
                <a:solidFill>
                  <a:schemeClr val="bg2">
                    <a:lumMod val="50000"/>
                  </a:schemeClr>
                </a:solidFill>
              </a:rPr>
            </a:br>
            <a:r>
              <a:rPr lang="pl-PL" sz="1000" dirty="0" smtClean="0">
                <a:solidFill>
                  <a:schemeClr val="bg2">
                    <a:lumMod val="50000"/>
                  </a:schemeClr>
                </a:solidFill>
              </a:rPr>
              <a:t> Wielkanoc to najstarsze i najważniejsze ze świąt chrześcijańskich.                                                                            Początkowo obchodzono ją   w dniu żydowskiego święta Paschy. Wielkanoc należy do Świąt ruchomych. Termin jej obchodów ustalono na soborze nicejskim w roku 325 kiedy to przyjęto,  że przypada ona na pierwszą niedzielę po wiosennej pełni księżyca, ale nie wcześniej niż 25 marca i nie później niż 25 kwietnia. Jeżeli pierwsza wiosenna pełnia wypada w niedzielę. Wielkanoc przypada na następną. </a:t>
            </a:r>
            <a:br>
              <a:rPr lang="pl-PL" sz="1000" dirty="0" smtClean="0">
                <a:solidFill>
                  <a:schemeClr val="bg2">
                    <a:lumMod val="50000"/>
                  </a:schemeClr>
                </a:solidFill>
              </a:rPr>
            </a:br>
            <a:r>
              <a:rPr lang="pl-PL" sz="1000" dirty="0" smtClean="0">
                <a:solidFill>
                  <a:schemeClr val="bg2">
                    <a:lumMod val="50000"/>
                  </a:schemeClr>
                </a:solidFill>
              </a:rPr>
              <a:t>    W roku  1583 po wprowadzeniu kalendarza gregoriańskiego pojawiły się rozbieżności pomiędzy datą Wielkanocy obchodzoną w Kościele prawosławnym, a datą jej obchodów w Kościele katolickim. W kościele prawosławnym                       Wielkanoc obchodzona jest według dat kalendarza juliańskiego. </a:t>
            </a:r>
            <a:br>
              <a:rPr lang="pl-PL" sz="1000" dirty="0" smtClean="0">
                <a:solidFill>
                  <a:schemeClr val="bg2">
                    <a:lumMod val="50000"/>
                  </a:schemeClr>
                </a:solidFill>
              </a:rPr>
            </a:br>
            <a:r>
              <a:rPr lang="pl-PL" sz="1000" dirty="0" smtClean="0">
                <a:solidFill>
                  <a:schemeClr val="bg2">
                    <a:lumMod val="50000"/>
                  </a:schemeClr>
                </a:solidFill>
              </a:rPr>
              <a:t>  W celu ułatwienia obliczeń, ostatnio słyszy się postulaty określenia terminu Wielkanocy na drugą niedzielę kwietnia.</a:t>
            </a:r>
            <a:br>
              <a:rPr lang="pl-PL" sz="1000" dirty="0" smtClean="0">
                <a:solidFill>
                  <a:schemeClr val="bg2">
                    <a:lumMod val="50000"/>
                  </a:schemeClr>
                </a:solidFill>
              </a:rPr>
            </a:br>
            <a:r>
              <a:rPr lang="pl-PL" sz="1000" dirty="0" smtClean="0">
                <a:solidFill>
                  <a:schemeClr val="bg2">
                    <a:lumMod val="50000"/>
                  </a:schemeClr>
                </a:solidFill>
              </a:rPr>
              <a:t>  Obchody Świąt Wielkiej Nocy zajmują kilka dni. We wszystkich kościołach chrześcijańskich Wielkanoc uznawana                              jest za najważniejsze święto i obchodzona jest bardzo uroczyście.</a:t>
            </a:r>
            <a:br>
              <a:rPr lang="pl-PL" sz="1000" dirty="0" smtClean="0">
                <a:solidFill>
                  <a:schemeClr val="bg2">
                    <a:lumMod val="50000"/>
                  </a:schemeClr>
                </a:solidFill>
              </a:rPr>
            </a:br>
            <a:r>
              <a:rPr lang="pl-PL" sz="1000" dirty="0" smtClean="0">
                <a:solidFill>
                  <a:schemeClr val="bg2">
                    <a:lumMod val="50000"/>
                  </a:schemeClr>
                </a:solidFill>
              </a:rPr>
              <a:t/>
            </a:r>
            <a:br>
              <a:rPr lang="pl-PL" sz="1000" dirty="0" smtClean="0">
                <a:solidFill>
                  <a:schemeClr val="bg2">
                    <a:lumMod val="50000"/>
                  </a:schemeClr>
                </a:solidFill>
              </a:rPr>
            </a:br>
            <a:r>
              <a:rPr lang="pl-PL" sz="1000" dirty="0" smtClean="0">
                <a:solidFill>
                  <a:schemeClr val="bg2">
                    <a:lumMod val="50000"/>
                  </a:schemeClr>
                </a:solidFill>
              </a:rPr>
              <a:t>Święcone pokarmy mają znaczenie symboliczne:</a:t>
            </a:r>
            <a:br>
              <a:rPr lang="pl-PL" sz="1000" dirty="0" smtClean="0">
                <a:solidFill>
                  <a:schemeClr val="bg2">
                    <a:lumMod val="50000"/>
                  </a:schemeClr>
                </a:solidFill>
              </a:rPr>
            </a:br>
            <a:r>
              <a:rPr lang="pl-PL" sz="1000" dirty="0" smtClean="0">
                <a:solidFill>
                  <a:schemeClr val="bg2">
                    <a:lumMod val="50000"/>
                  </a:schemeClr>
                </a:solidFill>
              </a:rPr>
              <a:t>   Baranek:  to symbol Chrystusa. WW tradycji żydowskiej baranek był zwierzęciem ofiarnym związanym ze świętem upamiętniającym ocalenie Izraela od śmierci pierworodnych przez znak uczyniony krwią na progu i drzwiach domostw.</a:t>
            </a:r>
            <a:br>
              <a:rPr lang="pl-PL" sz="1000" dirty="0" smtClean="0">
                <a:solidFill>
                  <a:schemeClr val="bg2">
                    <a:lumMod val="50000"/>
                  </a:schemeClr>
                </a:solidFill>
              </a:rPr>
            </a:br>
            <a:r>
              <a:rPr lang="pl-PL" sz="1000" dirty="0" smtClean="0">
                <a:solidFill>
                  <a:schemeClr val="bg2">
                    <a:lumMod val="50000"/>
                  </a:schemeClr>
                </a:solidFill>
              </a:rPr>
              <a:t>   Jajko: stanowi słowiański symbol życia, płodności, miłości i siły. Zwyczaj dzieleniem się jajkiem jest typowo polskim zwyczajem i w zasadzie nie jest znany w innych krajach. Jajko symbolizuje nowe życie, które obiecuje Chrystus.</a:t>
            </a:r>
            <a:br>
              <a:rPr lang="pl-PL" sz="1000" dirty="0" smtClean="0">
                <a:solidFill>
                  <a:schemeClr val="bg2">
                    <a:lumMod val="50000"/>
                  </a:schemeClr>
                </a:solidFill>
              </a:rPr>
            </a:br>
            <a:r>
              <a:rPr lang="pl-PL" sz="1000" dirty="0" smtClean="0">
                <a:solidFill>
                  <a:schemeClr val="bg2">
                    <a:lumMod val="50000"/>
                  </a:schemeClr>
                </a:solidFill>
              </a:rPr>
              <a:t>   Kiełbasa: dawniej rzadko jadany staropolski przysmak, jest znakiem szacunku dla wielkanocnego śniadania.</a:t>
            </a:r>
            <a:br>
              <a:rPr lang="pl-PL" sz="1000" dirty="0" smtClean="0">
                <a:solidFill>
                  <a:schemeClr val="bg2">
                    <a:lumMod val="50000"/>
                  </a:schemeClr>
                </a:solidFill>
              </a:rPr>
            </a:br>
            <a:r>
              <a:rPr lang="pl-PL" sz="1000" dirty="0" smtClean="0">
                <a:solidFill>
                  <a:schemeClr val="bg2">
                    <a:lumMod val="50000"/>
                  </a:schemeClr>
                </a:solidFill>
              </a:rPr>
              <a:t>   Sól: ma symbolizować ochronę od zepsucia.</a:t>
            </a:r>
            <a:br>
              <a:rPr lang="pl-PL" sz="1000" dirty="0" smtClean="0">
                <a:solidFill>
                  <a:schemeClr val="bg2">
                    <a:lumMod val="50000"/>
                  </a:schemeClr>
                </a:solidFill>
              </a:rPr>
            </a:br>
            <a:r>
              <a:rPr lang="pl-PL" sz="1000" dirty="0" smtClean="0">
                <a:solidFill>
                  <a:schemeClr val="bg2">
                    <a:lumMod val="50000"/>
                  </a:schemeClr>
                </a:solidFill>
              </a:rPr>
              <a:t>   Chrzan: jest przypomnieniem męki Pańskiej</a:t>
            </a:r>
            <a:r>
              <a:rPr lang="pl-PL" sz="900" dirty="0" smtClean="0">
                <a:solidFill>
                  <a:schemeClr val="bg2">
                    <a:lumMod val="50000"/>
                  </a:schemeClr>
                </a:solidFill>
              </a:rPr>
              <a:t/>
            </a:r>
            <a:br>
              <a:rPr lang="pl-PL" sz="900" dirty="0" smtClean="0">
                <a:solidFill>
                  <a:schemeClr val="bg2">
                    <a:lumMod val="50000"/>
                  </a:schemeClr>
                </a:solidFill>
              </a:rPr>
            </a:br>
            <a:r>
              <a:rPr lang="pl-PL" sz="900" dirty="0" smtClean="0">
                <a:solidFill>
                  <a:schemeClr val="bg2">
                    <a:lumMod val="50000"/>
                  </a:schemeClr>
                </a:solidFill>
              </a:rPr>
              <a:t>   Chleb: jako pierwszy najważniejszy pokarm człowieka jest jednocześnie symbolem ciała Chrystusa</a:t>
            </a:r>
            <a:br>
              <a:rPr lang="pl-PL" sz="900" dirty="0" smtClean="0">
                <a:solidFill>
                  <a:schemeClr val="bg2">
                    <a:lumMod val="50000"/>
                  </a:schemeClr>
                </a:solidFill>
              </a:rPr>
            </a:br>
            <a:r>
              <a:rPr lang="pl-PL" sz="900" dirty="0" smtClean="0">
                <a:solidFill>
                  <a:schemeClr val="bg2">
                    <a:lumMod val="50000"/>
                  </a:schemeClr>
                </a:solidFill>
              </a:rPr>
              <a:t> </a:t>
            </a:r>
            <a:br>
              <a:rPr lang="pl-PL" sz="900" dirty="0" smtClean="0">
                <a:solidFill>
                  <a:schemeClr val="bg2">
                    <a:lumMod val="50000"/>
                  </a:schemeClr>
                </a:solidFill>
              </a:rPr>
            </a:br>
            <a:endParaRPr lang="pl-PL" sz="1000" dirty="0">
              <a:solidFill>
                <a:schemeClr val="bg2">
                  <a:lumMod val="50000"/>
                </a:schemeClr>
              </a:solidFill>
            </a:endParaRPr>
          </a:p>
        </p:txBody>
      </p:sp>
      <p:pic>
        <p:nvPicPr>
          <p:cNvPr id="5" name="Symbol zastępczy zawartości 4" descr="C:\Users\User\Pictures\2016-04-04\20160316_102530.jpg"/>
          <p:cNvPicPr>
            <a:picLocks noGrp="1"/>
          </p:cNvPicPr>
          <p:nvPr>
            <p:ph sz="half" idx="2"/>
          </p:nvPr>
        </p:nvPicPr>
        <p:blipFill>
          <a:blip r:embed="rId2" cstate="print"/>
          <a:srcRect/>
          <a:stretch>
            <a:fillRect/>
          </a:stretch>
        </p:blipFill>
        <p:spPr bwMode="auto">
          <a:xfrm rot="5400000">
            <a:off x="5393537" y="535762"/>
            <a:ext cx="2286017" cy="2214578"/>
          </a:xfrm>
          <a:prstGeom prst="rect">
            <a:avLst/>
          </a:prstGeom>
          <a:ln>
            <a:noFill/>
          </a:ln>
          <a:effectLst>
            <a:softEdge rad="112500"/>
          </a:effectLst>
        </p:spPr>
      </p:pic>
      <p:pic>
        <p:nvPicPr>
          <p:cNvPr id="6" name="Symbol zastępczy zawartości 5" descr="C:\Users\User\Pictures\2016-04-04\20160327_123550.jpg"/>
          <p:cNvPicPr>
            <a:picLocks noGrp="1"/>
          </p:cNvPicPr>
          <p:nvPr>
            <p:ph sz="half" idx="1"/>
          </p:nvPr>
        </p:nvPicPr>
        <p:blipFill>
          <a:blip r:embed="rId3" cstate="print"/>
          <a:srcRect/>
          <a:stretch>
            <a:fillRect/>
          </a:stretch>
        </p:blipFill>
        <p:spPr bwMode="auto">
          <a:xfrm>
            <a:off x="1857356" y="714356"/>
            <a:ext cx="2362889" cy="1571636"/>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5590"/>
            <a:ext cx="8183880" cy="657988"/>
          </a:xfrm>
        </p:spPr>
        <p:txBody>
          <a:bodyPr>
            <a:normAutofit fontScale="90000"/>
          </a:bodyPr>
          <a:lstStyle/>
          <a:p>
            <a:r>
              <a:rPr lang="pl-PL" dirty="0" smtClean="0">
                <a:solidFill>
                  <a:schemeClr val="bg2">
                    <a:lumMod val="50000"/>
                  </a:schemeClr>
                </a:solidFill>
              </a:rPr>
              <a:t>8.05.2020r. TYDZIEŃ BIBLIOTEK</a:t>
            </a:r>
            <a:endParaRPr lang="pl-PL" dirty="0">
              <a:solidFill>
                <a:schemeClr val="bg2">
                  <a:lumMod val="50000"/>
                </a:schemeClr>
              </a:solidFill>
            </a:endParaRPr>
          </a:p>
        </p:txBody>
      </p:sp>
      <p:pic>
        <p:nvPicPr>
          <p:cNvPr id="31746" name="Picture 2" descr="F:\INNE PRZEDSIĘWZIĘCIA\20200508_113429.jpg"/>
          <p:cNvPicPr>
            <a:picLocks noGrp="1" noChangeAspect="1" noChangeArrowheads="1"/>
          </p:cNvPicPr>
          <p:nvPr>
            <p:ph sz="half" idx="2"/>
          </p:nvPr>
        </p:nvPicPr>
        <p:blipFill>
          <a:blip r:embed="rId2" cstate="print"/>
          <a:srcRect/>
          <a:stretch>
            <a:fillRect/>
          </a:stretch>
        </p:blipFill>
        <p:spPr bwMode="auto">
          <a:xfrm rot="5400000">
            <a:off x="4442986" y="1486312"/>
            <a:ext cx="4216970" cy="2530182"/>
          </a:xfrm>
          <a:prstGeom prst="rect">
            <a:avLst/>
          </a:prstGeom>
          <a:ln>
            <a:noFill/>
          </a:ln>
          <a:effectLst>
            <a:softEdge rad="112500"/>
          </a:effectLst>
        </p:spPr>
      </p:pic>
      <p:pic>
        <p:nvPicPr>
          <p:cNvPr id="3" name="Picture 2" descr="F:\INNE PRZEDSIĘWZIĘCIA\20200508_114028.jpg"/>
          <p:cNvPicPr>
            <a:picLocks noGrp="1" noChangeAspect="1" noChangeArrowheads="1"/>
          </p:cNvPicPr>
          <p:nvPr>
            <p:ph sz="half" idx="1"/>
          </p:nvPr>
        </p:nvPicPr>
        <p:blipFill>
          <a:blip r:embed="rId3" cstate="print"/>
          <a:srcRect/>
          <a:stretch>
            <a:fillRect/>
          </a:stretch>
        </p:blipFill>
        <p:spPr bwMode="auto">
          <a:xfrm rot="5400000">
            <a:off x="821503" y="1107266"/>
            <a:ext cx="4500594" cy="3286147"/>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3143248"/>
            <a:ext cx="8183880" cy="2500330"/>
          </a:xfrm>
        </p:spPr>
        <p:txBody>
          <a:bodyPr>
            <a:normAutofit fontScale="90000"/>
          </a:bodyPr>
          <a:lstStyle/>
          <a:p>
            <a:pPr algn="ct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solidFill>
                  <a:schemeClr val="accent3">
                    <a:lumMod val="75000"/>
                  </a:schemeClr>
                </a:solidFill>
              </a:rPr>
              <a:t>                                                                                                                                              2020 ROK ŚW. Jana Pawła II </a:t>
            </a:r>
            <a:br>
              <a:rPr lang="pl-PL" sz="1600" dirty="0" smtClean="0">
                <a:solidFill>
                  <a:schemeClr val="accent3">
                    <a:lumMod val="75000"/>
                  </a:schemeClr>
                </a:solidFill>
              </a:rPr>
            </a:br>
            <a:r>
              <a:rPr lang="pl-PL" sz="1600" dirty="0" smtClean="0">
                <a:solidFill>
                  <a:schemeClr val="accent3">
                    <a:lumMod val="75000"/>
                  </a:schemeClr>
                </a:solidFill>
              </a:rPr>
              <a:t>100 rocznica urodzin</a:t>
            </a:r>
            <a:br>
              <a:rPr lang="pl-PL" sz="1600" dirty="0" smtClean="0">
                <a:solidFill>
                  <a:schemeClr val="accent3">
                    <a:lumMod val="75000"/>
                  </a:schemeClr>
                </a:solidFill>
              </a:rPr>
            </a:br>
            <a:r>
              <a:rPr lang="pl-PL" sz="1600" dirty="0" smtClean="0">
                <a:solidFill>
                  <a:schemeClr val="accent3">
                    <a:lumMod val="75000"/>
                  </a:schemeClr>
                </a:solidFill>
              </a:rPr>
              <a:t/>
            </a:r>
            <a:br>
              <a:rPr lang="pl-PL" sz="1600" dirty="0" smtClean="0">
                <a:solidFill>
                  <a:schemeClr val="accent3">
                    <a:lumMod val="75000"/>
                  </a:schemeClr>
                </a:solidFill>
              </a:rPr>
            </a:br>
            <a:r>
              <a:rPr lang="pl-PL" sz="1600" dirty="0" smtClean="0"/>
              <a:t> </a:t>
            </a:r>
            <a:r>
              <a:rPr lang="pl-PL" sz="1200" dirty="0" smtClean="0">
                <a:solidFill>
                  <a:schemeClr val="accent3">
                    <a:lumMod val="75000"/>
                  </a:schemeClr>
                </a:solidFill>
              </a:rPr>
              <a:t>W trakcie trwającego 26 lat pontyfikatu  Jan Paweł II był rzecznikiem pokoju, praw człowieka i sprawiedliwości społecznej. Przywiązywał dużą wagę do roli rodziny, etyki , pracy i godności.  Zwracał uwagę na znaczenie młodości w życiu człowieka. Angażował się w politykę zagraniczną wielu krajów, a szczególnie Polski i innych krajów bloku socjalistycznego. Jest uznawany za jedną                z najistotniejszych postaci XX wieku</a:t>
            </a:r>
            <a:r>
              <a:rPr lang="pl-PL" sz="1600" dirty="0" smtClean="0">
                <a:solidFill>
                  <a:schemeClr val="accent3">
                    <a:lumMod val="75000"/>
                  </a:schemeClr>
                </a:solidFill>
              </a:rPr>
              <a:t>.                                                                                                             </a:t>
            </a:r>
            <a:r>
              <a:rPr lang="pl-PL" sz="1000" dirty="0" smtClean="0">
                <a:solidFill>
                  <a:schemeClr val="accent3">
                    <a:lumMod val="75000"/>
                  </a:schemeClr>
                </a:solidFill>
              </a:rPr>
              <a:t>W bibliotece szkolnej mamy wiele zbiorów dotyczących Jana Pawła II :                                                                                      - ,, Filozofia i myśl Jana Pawła II”,                                                                                                                                                         -  ,,Jan Paweł II życie w Watykanie”,                                                                                                                                                      -  ,,Pontyfikat Jana Pawła II” itd..   Zachęcamy  do lektury </a:t>
            </a:r>
            <a:r>
              <a:rPr lang="pl-PL" sz="1000" dirty="0" smtClean="0">
                <a:solidFill>
                  <a:schemeClr val="accent3">
                    <a:lumMod val="75000"/>
                  </a:schemeClr>
                </a:solidFill>
                <a:sym typeface="Wingdings" pitchFamily="2" charset="2"/>
              </a:rPr>
              <a:t></a:t>
            </a:r>
            <a:r>
              <a:rPr lang="pl-PL" sz="1000" dirty="0" smtClean="0">
                <a:solidFill>
                  <a:schemeClr val="accent3">
                    <a:lumMod val="75000"/>
                  </a:schemeClr>
                </a:solidFill>
              </a:rPr>
              <a:t>                                                                                                                                                                                                                                                            </a:t>
            </a:r>
            <a:r>
              <a:rPr lang="pl-PL" sz="1600" dirty="0" smtClean="0">
                <a:solidFill>
                  <a:schemeClr val="accent3">
                    <a:lumMod val="75000"/>
                  </a:schemeClr>
                </a:solidFill>
              </a:rPr>
              <a:t/>
            </a:r>
            <a:br>
              <a:rPr lang="pl-PL" sz="1600" dirty="0" smtClean="0">
                <a:solidFill>
                  <a:schemeClr val="accent3">
                    <a:lumMod val="75000"/>
                  </a:schemeClr>
                </a:solidFill>
              </a:rPr>
            </a:br>
            <a:endParaRPr lang="pl-PL" sz="1600" dirty="0">
              <a:solidFill>
                <a:schemeClr val="accent3">
                  <a:lumMod val="75000"/>
                </a:schemeClr>
              </a:solidFill>
            </a:endParaRPr>
          </a:p>
        </p:txBody>
      </p:sp>
      <p:pic>
        <p:nvPicPr>
          <p:cNvPr id="32770" name="Picture 2" descr="F:\INNE PRZEDSIĘWZIĘCIA\20200508_120807.jpg"/>
          <p:cNvPicPr>
            <a:picLocks noGrp="1" noChangeAspect="1" noChangeArrowheads="1"/>
          </p:cNvPicPr>
          <p:nvPr>
            <p:ph sz="half" idx="2"/>
          </p:nvPr>
        </p:nvPicPr>
        <p:blipFill>
          <a:blip r:embed="rId2" cstate="print"/>
          <a:srcRect/>
          <a:stretch>
            <a:fillRect/>
          </a:stretch>
        </p:blipFill>
        <p:spPr bwMode="auto">
          <a:xfrm>
            <a:off x="3143240" y="500042"/>
            <a:ext cx="4214842" cy="2428892"/>
          </a:xfrm>
          <a:prstGeom prst="rect">
            <a:avLst/>
          </a:prstGeom>
          <a:ln>
            <a:noFill/>
          </a:ln>
          <a:effectLst>
            <a:softEdge rad="112500"/>
          </a:effectLst>
        </p:spPr>
      </p:pic>
      <p:pic>
        <p:nvPicPr>
          <p:cNvPr id="31746" name="Picture 2" descr="C:\Users\User\Desktop\DOK\zdjęcia MCI\x\20200518_092409.jpg"/>
          <p:cNvPicPr>
            <a:picLocks noGrp="1" noChangeAspect="1" noChangeArrowheads="1"/>
          </p:cNvPicPr>
          <p:nvPr>
            <p:ph sz="half" idx="1"/>
          </p:nvPr>
        </p:nvPicPr>
        <p:blipFill>
          <a:blip r:embed="rId3" cstate="print"/>
          <a:srcRect/>
          <a:stretch>
            <a:fillRect/>
          </a:stretch>
        </p:blipFill>
        <p:spPr bwMode="auto">
          <a:xfrm rot="5400000">
            <a:off x="357158" y="1000108"/>
            <a:ext cx="3000396" cy="214314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785794"/>
            <a:ext cx="8183880" cy="4071966"/>
          </a:xfrm>
        </p:spPr>
        <p:txBody>
          <a:bodyPr>
            <a:normAutofit/>
          </a:bodyPr>
          <a:lstStyle/>
          <a:p>
            <a:r>
              <a:rPr lang="pl-PL" sz="2800" dirty="0" smtClean="0"/>
              <a:t>    </a:t>
            </a:r>
            <a:r>
              <a:rPr lang="pl-PL" sz="3100" dirty="0" smtClean="0">
                <a:solidFill>
                  <a:schemeClr val="accent3">
                    <a:lumMod val="75000"/>
                  </a:schemeClr>
                </a:solidFill>
              </a:rPr>
              <a:t>Rok 2020 ogłoszony Rokiem:  </a:t>
            </a:r>
            <a:r>
              <a:rPr lang="pl-PL" sz="2800" dirty="0" smtClean="0"/>
              <a:t/>
            </a:r>
            <a:br>
              <a:rPr lang="pl-PL" sz="2800" dirty="0" smtClean="0"/>
            </a:br>
            <a:r>
              <a:rPr lang="pl-PL" sz="2000" dirty="0" smtClean="0"/>
              <a:t/>
            </a:r>
            <a:br>
              <a:rPr lang="pl-PL" sz="2000" dirty="0" smtClean="0"/>
            </a:br>
            <a:r>
              <a:rPr lang="pl-PL" sz="2000" dirty="0" smtClean="0"/>
              <a:t/>
            </a:r>
            <a:br>
              <a:rPr lang="pl-PL" sz="2000" dirty="0" smtClean="0"/>
            </a:br>
            <a:r>
              <a:rPr lang="pl-PL" sz="2000" dirty="0" smtClean="0"/>
              <a:t> </a:t>
            </a:r>
            <a:r>
              <a:rPr lang="pl-PL" sz="2000" dirty="0" smtClean="0">
                <a:solidFill>
                  <a:schemeClr val="accent3">
                    <a:lumMod val="75000"/>
                  </a:schemeClr>
                </a:solidFill>
              </a:rPr>
              <a:t>Św. Jana Pawła II (100 rocznica urodzin),                       Hetmana Stanisława Żółkiewskiego                                     ( 400 rocznica śmierci),  </a:t>
            </a:r>
            <a:br>
              <a:rPr lang="pl-PL" sz="2000" dirty="0" smtClean="0">
                <a:solidFill>
                  <a:schemeClr val="accent3">
                    <a:lumMod val="75000"/>
                  </a:schemeClr>
                </a:solidFill>
              </a:rPr>
            </a:br>
            <a:r>
              <a:rPr lang="pl-PL" sz="2000" dirty="0" smtClean="0">
                <a:solidFill>
                  <a:schemeClr val="accent3">
                    <a:lumMod val="75000"/>
                  </a:schemeClr>
                </a:solidFill>
              </a:rPr>
              <a:t>Romana Ingardena ( 50. rocznica śmierci), </a:t>
            </a:r>
            <a:br>
              <a:rPr lang="pl-PL" sz="2000" dirty="0" smtClean="0">
                <a:solidFill>
                  <a:schemeClr val="accent3">
                    <a:lumMod val="75000"/>
                  </a:schemeClr>
                </a:solidFill>
              </a:rPr>
            </a:br>
            <a:r>
              <a:rPr lang="pl-PL" sz="2000" dirty="0" smtClean="0">
                <a:solidFill>
                  <a:schemeClr val="accent3">
                    <a:lumMod val="75000"/>
                  </a:schemeClr>
                </a:solidFill>
              </a:rPr>
              <a:t>Bitwy Warszawskiej ( 100 rocznica), </a:t>
            </a:r>
            <a:br>
              <a:rPr lang="pl-PL" sz="2000" dirty="0" smtClean="0">
                <a:solidFill>
                  <a:schemeClr val="accent3">
                    <a:lumMod val="75000"/>
                  </a:schemeClr>
                </a:solidFill>
              </a:rPr>
            </a:br>
            <a:r>
              <a:rPr lang="pl-PL" sz="2000" dirty="0" smtClean="0">
                <a:solidFill>
                  <a:schemeClr val="accent3">
                    <a:lumMod val="75000"/>
                  </a:schemeClr>
                </a:solidFill>
              </a:rPr>
              <a:t>Leopolda Tyrmanda (100 rocznica urodzin), </a:t>
            </a:r>
            <a:br>
              <a:rPr lang="pl-PL" sz="2000" dirty="0" smtClean="0">
                <a:solidFill>
                  <a:schemeClr val="accent3">
                    <a:lumMod val="75000"/>
                  </a:schemeClr>
                </a:solidFill>
              </a:rPr>
            </a:br>
            <a:r>
              <a:rPr lang="pl-PL" sz="2000" dirty="0" smtClean="0">
                <a:solidFill>
                  <a:schemeClr val="accent3">
                    <a:lumMod val="75000"/>
                  </a:schemeClr>
                </a:solidFill>
              </a:rPr>
              <a:t>Teodora </a:t>
            </a:r>
            <a:r>
              <a:rPr lang="pl-PL" sz="2000" dirty="0" err="1" smtClean="0">
                <a:solidFill>
                  <a:schemeClr val="accent3">
                    <a:lumMod val="75000"/>
                  </a:schemeClr>
                </a:solidFill>
              </a:rPr>
              <a:t>Axentowicza</a:t>
            </a:r>
            <a:r>
              <a:rPr lang="pl-PL" sz="2000" dirty="0" smtClean="0">
                <a:solidFill>
                  <a:schemeClr val="accent3">
                    <a:lumMod val="75000"/>
                  </a:schemeClr>
                </a:solidFill>
              </a:rPr>
              <a:t>, ( 160. Rocznica urodzin), </a:t>
            </a:r>
            <a:br>
              <a:rPr lang="pl-PL" sz="2000" dirty="0" smtClean="0">
                <a:solidFill>
                  <a:schemeClr val="accent3">
                    <a:lumMod val="75000"/>
                  </a:schemeClr>
                </a:solidFill>
              </a:rPr>
            </a:br>
            <a:r>
              <a:rPr lang="pl-PL" sz="2000" dirty="0" smtClean="0">
                <a:solidFill>
                  <a:schemeClr val="accent3">
                    <a:lumMod val="75000"/>
                  </a:schemeClr>
                </a:solidFill>
              </a:rPr>
              <a:t>o. Józefa Marii Bocheńskiego (25. rocznica śmierci)</a:t>
            </a:r>
            <a:br>
              <a:rPr lang="pl-PL" sz="2000" dirty="0" smtClean="0">
                <a:solidFill>
                  <a:schemeClr val="accent3">
                    <a:lumMod val="75000"/>
                  </a:schemeClr>
                </a:solidFill>
              </a:rPr>
            </a:br>
            <a:endParaRPr lang="pl-PL" sz="2000" dirty="0">
              <a:solidFill>
                <a:schemeClr val="accent3">
                  <a:lumMod val="75000"/>
                </a:schemeClr>
              </a:solidFill>
            </a:endParaRP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pl-PL" dirty="0" smtClean="0">
                <a:ln w="17780" cmpd="sng">
                  <a:solidFill>
                    <a:schemeClr val="accent1">
                      <a:tint val="3000"/>
                    </a:schemeClr>
                  </a:solidFill>
                  <a:prstDash val="solid"/>
                  <a:miter lim="800000"/>
                </a:ln>
                <a:solidFill>
                  <a:schemeClr val="accent3">
                    <a:lumMod val="75000"/>
                  </a:schemeClr>
                </a:solidFill>
                <a:effectLst>
                  <a:outerShdw blurRad="55000" dist="50800" dir="5400000" algn="tl">
                    <a:srgbClr val="000000">
                      <a:alpha val="33000"/>
                    </a:srgbClr>
                  </a:outerShdw>
                </a:effectLst>
              </a:rPr>
              <a:t>KSIĄŻKI KTÓRE WARTO PRZECZYTAĆ</a:t>
            </a:r>
            <a:endParaRPr lang="pl-PL" dirty="0">
              <a:ln w="17780" cmpd="sng">
                <a:solidFill>
                  <a:schemeClr val="accent1">
                    <a:tint val="3000"/>
                  </a:schemeClr>
                </a:solidFill>
                <a:prstDash val="solid"/>
                <a:miter lim="800000"/>
              </a:ln>
              <a:solidFill>
                <a:schemeClr val="accent3">
                  <a:lumMod val="75000"/>
                </a:schemeClr>
              </a:solidFill>
              <a:effectLst>
                <a:outerShdw blurRad="55000" dist="50800" dir="5400000" algn="tl">
                  <a:srgbClr val="000000">
                    <a:alpha val="33000"/>
                  </a:srgbClr>
                </a:outerShdw>
              </a:effectLst>
            </a:endParaRPr>
          </a:p>
        </p:txBody>
      </p:sp>
      <p:pic>
        <p:nvPicPr>
          <p:cNvPr id="9217" name="Picture 1" descr="D:\biblioteka\20180102_154054.jpg"/>
          <p:cNvPicPr>
            <a:picLocks noGrp="1" noChangeAspect="1" noChangeArrowheads="1"/>
          </p:cNvPicPr>
          <p:nvPr>
            <p:ph idx="1"/>
          </p:nvPr>
        </p:nvPicPr>
        <p:blipFill>
          <a:blip r:embed="rId2" cstate="print"/>
          <a:srcRect/>
          <a:stretch>
            <a:fillRect/>
          </a:stretch>
        </p:blipFill>
        <p:spPr bwMode="auto">
          <a:xfrm>
            <a:off x="1105165" y="530225"/>
            <a:ext cx="6979708" cy="4187825"/>
          </a:xfrm>
          <a:prstGeom prst="rect">
            <a:avLst/>
          </a:prstGeom>
          <a:ln>
            <a:noFill/>
          </a:ln>
          <a:effectLst>
            <a:softEdge rad="112500"/>
          </a:effectLst>
        </p:spPr>
      </p:pic>
    </p:spTree>
  </p:cSld>
  <p:clrMapOvr>
    <a:masterClrMapping/>
  </p:clrMapOvr>
  <p:transition advTm="2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2976" y="533400"/>
            <a:ext cx="7367608" cy="914400"/>
          </a:xfrm>
        </p:spPr>
        <p:txBody>
          <a:bodyPr>
            <a:normAutofit fontScale="90000"/>
          </a:bodyPr>
          <a:lstStyle/>
          <a:p>
            <a:pPr algn="ctr"/>
            <a:r>
              <a:rPr lang="pl-PL" dirty="0" smtClean="0">
                <a:ln w="18000">
                  <a:solidFill>
                    <a:schemeClr val="accent2">
                      <a:satMod val="140000"/>
                    </a:schemeClr>
                  </a:solidFill>
                  <a:prstDash val="solid"/>
                  <a:miter lim="800000"/>
                </a:ln>
                <a:solidFill>
                  <a:schemeClr val="accent3">
                    <a:lumMod val="75000"/>
                  </a:schemeClr>
                </a:solidFill>
                <a:effectLst>
                  <a:outerShdw blurRad="25500" dist="23000" dir="7020000" algn="tl">
                    <a:srgbClr val="000000">
                      <a:alpha val="50000"/>
                    </a:srgbClr>
                  </a:outerShdw>
                </a:effectLst>
              </a:rPr>
              <a:t>CZASOPISMA I GAZETY   </a:t>
            </a:r>
            <a:br>
              <a:rPr lang="pl-PL" dirty="0" smtClean="0">
                <a:ln w="18000">
                  <a:solidFill>
                    <a:schemeClr val="accent2">
                      <a:satMod val="140000"/>
                    </a:schemeClr>
                  </a:solidFill>
                  <a:prstDash val="solid"/>
                  <a:miter lim="800000"/>
                </a:ln>
                <a:solidFill>
                  <a:schemeClr val="accent3">
                    <a:lumMod val="75000"/>
                  </a:schemeClr>
                </a:solidFill>
                <a:effectLst>
                  <a:outerShdw blurRad="25500" dist="23000" dir="7020000" algn="tl">
                    <a:srgbClr val="000000">
                      <a:alpha val="50000"/>
                    </a:srgbClr>
                  </a:outerShdw>
                </a:effectLst>
              </a:rPr>
            </a:br>
            <a:r>
              <a:rPr lang="pl-PL" dirty="0" smtClean="0">
                <a:ln w="18000">
                  <a:solidFill>
                    <a:schemeClr val="accent2">
                      <a:satMod val="140000"/>
                    </a:schemeClr>
                  </a:solidFill>
                  <a:prstDash val="solid"/>
                  <a:miter lim="800000"/>
                </a:ln>
                <a:solidFill>
                  <a:schemeClr val="accent3">
                    <a:lumMod val="75000"/>
                  </a:schemeClr>
                </a:solidFill>
                <a:effectLst>
                  <a:outerShdw blurRad="25500" dist="23000" dir="7020000" algn="tl">
                    <a:srgbClr val="000000">
                      <a:alpha val="50000"/>
                    </a:srgbClr>
                  </a:outerShdw>
                </a:effectLst>
              </a:rPr>
              <a:t>  W MULTIMEDIALNYM CENTRUM INFORMACJI</a:t>
            </a:r>
            <a:endParaRPr lang="pl-PL" dirty="0">
              <a:ln w="18000">
                <a:solidFill>
                  <a:schemeClr val="accent2">
                    <a:satMod val="140000"/>
                  </a:schemeClr>
                </a:solidFill>
                <a:prstDash val="solid"/>
                <a:miter lim="800000"/>
              </a:ln>
              <a:solidFill>
                <a:schemeClr val="accent3">
                  <a:lumMod val="75000"/>
                </a:schemeClr>
              </a:solidFill>
              <a:effectLst>
                <a:outerShdw blurRad="25500" dist="23000" dir="7020000" algn="tl">
                  <a:srgbClr val="000000">
                    <a:alpha val="50000"/>
                  </a:srgbClr>
                </a:outerShdw>
              </a:effectLst>
            </a:endParaRPr>
          </a:p>
        </p:txBody>
      </p:sp>
      <p:sp>
        <p:nvSpPr>
          <p:cNvPr id="4" name="Symbol zastępczy tekstu 3"/>
          <p:cNvSpPr>
            <a:spLocks noGrp="1"/>
          </p:cNvSpPr>
          <p:nvPr>
            <p:ph type="body" idx="2"/>
          </p:nvPr>
        </p:nvSpPr>
        <p:spPr>
          <a:xfrm>
            <a:off x="857224" y="1857364"/>
            <a:ext cx="2928958" cy="3357585"/>
          </a:xfr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a:lstStyle/>
          <a:p>
            <a:endParaRPr lang="pl-PL" dirty="0" smtClean="0"/>
          </a:p>
          <a:p>
            <a:endParaRPr lang="pl-PL" dirty="0" smtClean="0"/>
          </a:p>
          <a:p>
            <a:r>
              <a:rPr lang="pl-PL" b="1" dirty="0" smtClean="0"/>
              <a:t> </a:t>
            </a:r>
            <a:r>
              <a:rPr lang="pl-PL" b="1" dirty="0" smtClean="0">
                <a:solidFill>
                  <a:schemeClr val="accent3">
                    <a:lumMod val="75000"/>
                  </a:schemeClr>
                </a:solidFill>
              </a:rPr>
              <a:t>PRZEGLĄD KONIŃSKI</a:t>
            </a:r>
          </a:p>
          <a:p>
            <a:endParaRPr lang="pl-PL" b="1" dirty="0" smtClean="0">
              <a:solidFill>
                <a:schemeClr val="accent3">
                  <a:lumMod val="75000"/>
                </a:schemeClr>
              </a:solidFill>
            </a:endParaRPr>
          </a:p>
          <a:p>
            <a:r>
              <a:rPr lang="pl-PL" b="1" dirty="0" smtClean="0">
                <a:solidFill>
                  <a:schemeClr val="accent3">
                    <a:lumMod val="75000"/>
                  </a:schemeClr>
                </a:solidFill>
              </a:rPr>
              <a:t> GAZETA WYBORCZA</a:t>
            </a:r>
          </a:p>
          <a:p>
            <a:pPr>
              <a:buFontTx/>
              <a:buChar char="-"/>
            </a:pPr>
            <a:endParaRPr lang="pl-PL" b="1" dirty="0" smtClean="0">
              <a:solidFill>
                <a:schemeClr val="accent3">
                  <a:lumMod val="75000"/>
                </a:schemeClr>
              </a:solidFill>
            </a:endParaRPr>
          </a:p>
          <a:p>
            <a:r>
              <a:rPr lang="pl-PL" b="1" dirty="0" smtClean="0">
                <a:solidFill>
                  <a:schemeClr val="accent3">
                    <a:lumMod val="75000"/>
                  </a:schemeClr>
                </a:solidFill>
              </a:rPr>
              <a:t> NEWSWEEK</a:t>
            </a:r>
          </a:p>
          <a:p>
            <a:pPr>
              <a:buFontTx/>
              <a:buChar char="-"/>
            </a:pPr>
            <a:endParaRPr lang="pl-PL" b="1" dirty="0" smtClean="0">
              <a:solidFill>
                <a:schemeClr val="accent3">
                  <a:lumMod val="75000"/>
                </a:schemeClr>
              </a:solidFill>
            </a:endParaRPr>
          </a:p>
          <a:p>
            <a:r>
              <a:rPr lang="pl-PL" b="1" dirty="0" smtClean="0">
                <a:solidFill>
                  <a:schemeClr val="accent3">
                    <a:lumMod val="75000"/>
                  </a:schemeClr>
                </a:solidFill>
              </a:rPr>
              <a:t> BIBLIOTEKA W SZKOLE</a:t>
            </a:r>
          </a:p>
          <a:p>
            <a:pPr>
              <a:buFontTx/>
              <a:buChar char="-"/>
            </a:pPr>
            <a:endParaRPr lang="pl-PL" b="1" dirty="0" smtClean="0"/>
          </a:p>
          <a:p>
            <a:pPr>
              <a:buFontTx/>
              <a:buChar char="-"/>
            </a:pPr>
            <a:endParaRPr lang="pl-PL" b="1" dirty="0"/>
          </a:p>
        </p:txBody>
      </p:sp>
      <p:pic>
        <p:nvPicPr>
          <p:cNvPr id="1026" name="Picture 2" descr="C:\Users\Dorota\Pictures\2016-02-16\20160216_111351.jpg"/>
          <p:cNvPicPr>
            <a:picLocks noGrp="1" noChangeAspect="1" noChangeArrowheads="1"/>
          </p:cNvPicPr>
          <p:nvPr>
            <p:ph sz="half" idx="1"/>
          </p:nvPr>
        </p:nvPicPr>
        <p:blipFill>
          <a:blip r:embed="rId2" cstate="print"/>
          <a:stretch>
            <a:fillRect/>
          </a:stretch>
        </p:blipFill>
        <p:spPr bwMode="auto">
          <a:xfrm rot="5400000">
            <a:off x="4102403" y="2255522"/>
            <a:ext cx="4429156" cy="2775585"/>
          </a:xfrm>
          <a:prstGeom prst="rect">
            <a:avLst/>
          </a:prstGeom>
          <a:ln>
            <a:noFill/>
          </a:ln>
          <a:effectLst>
            <a:softEdge rad="112500"/>
          </a:effectLst>
        </p:spPr>
      </p:pic>
    </p:spTree>
  </p:cSld>
  <p:clrMapOvr>
    <a:masterClrMapping/>
  </p:clrMapOvr>
  <p:transition advTm="2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00" y="428604"/>
            <a:ext cx="7658096" cy="1357322"/>
          </a:xfrm>
        </p:spPr>
        <p:style>
          <a:lnRef idx="2">
            <a:schemeClr val="accent2"/>
          </a:lnRef>
          <a:fillRef idx="1">
            <a:schemeClr val="lt1"/>
          </a:fillRef>
          <a:effectRef idx="0">
            <a:schemeClr val="accent2"/>
          </a:effectRef>
          <a:fontRef idx="minor">
            <a:schemeClr val="dk1"/>
          </a:fontRef>
        </p:style>
        <p:txBody>
          <a:bodyPr>
            <a:normAutofit/>
          </a:bodyPr>
          <a:lstStyle/>
          <a:p>
            <a:r>
              <a:rPr lang="pl-PL" sz="2000" b="1" spc="50" dirty="0" smtClean="0">
                <a:ln w="11430"/>
                <a:solidFill>
                  <a:schemeClr val="accent3">
                    <a:lumMod val="75000"/>
                  </a:schemeClr>
                </a:solidFill>
                <a:effectLst>
                  <a:outerShdw blurRad="76200" dist="50800" dir="5400000" algn="tl" rotWithShape="0">
                    <a:srgbClr val="000000">
                      <a:alpha val="65000"/>
                    </a:srgbClr>
                  </a:outerShdw>
                </a:effectLst>
              </a:rPr>
              <a:t>WYSTAWA W MULTIMEDIALNYM CENTRUM INFORMACJI</a:t>
            </a:r>
            <a:br>
              <a:rPr lang="pl-PL" sz="2000" b="1" spc="50" dirty="0" smtClean="0">
                <a:ln w="11430"/>
                <a:solidFill>
                  <a:schemeClr val="accent3">
                    <a:lumMod val="75000"/>
                  </a:schemeClr>
                </a:solidFill>
                <a:effectLst>
                  <a:outerShdw blurRad="76200" dist="50800" dir="5400000" algn="tl" rotWithShape="0">
                    <a:srgbClr val="000000">
                      <a:alpha val="65000"/>
                    </a:srgbClr>
                  </a:outerShdw>
                </a:effectLst>
              </a:rPr>
            </a:br>
            <a:r>
              <a:rPr lang="pl-PL" sz="2000" b="1" spc="50" dirty="0" smtClean="0">
                <a:ln w="11430"/>
                <a:solidFill>
                  <a:schemeClr val="accent3">
                    <a:lumMod val="75000"/>
                  </a:schemeClr>
                </a:solidFill>
                <a:effectLst>
                  <a:outerShdw blurRad="76200" dist="50800" dir="5400000" algn="tl" rotWithShape="0">
                    <a:srgbClr val="000000">
                      <a:alpha val="65000"/>
                    </a:srgbClr>
                  </a:outerShdw>
                </a:effectLst>
              </a:rPr>
              <a:t>,,STEFAN BATORY I JEGO CZASY’’</a:t>
            </a:r>
            <a:br>
              <a:rPr lang="pl-PL" sz="2000" b="1" spc="50" dirty="0" smtClean="0">
                <a:ln w="11430"/>
                <a:solidFill>
                  <a:schemeClr val="accent3">
                    <a:lumMod val="75000"/>
                  </a:schemeClr>
                </a:solidFill>
                <a:effectLst>
                  <a:outerShdw blurRad="76200" dist="50800" dir="5400000" algn="tl" rotWithShape="0">
                    <a:srgbClr val="000000">
                      <a:alpha val="65000"/>
                    </a:srgbClr>
                  </a:outerShdw>
                </a:effectLst>
              </a:rPr>
            </a:br>
            <a:endParaRPr lang="pl-PL" sz="2000" dirty="0">
              <a:solidFill>
                <a:schemeClr val="accent3">
                  <a:lumMod val="75000"/>
                </a:schemeClr>
              </a:solidFill>
            </a:endParaRPr>
          </a:p>
        </p:txBody>
      </p:sp>
      <p:sp>
        <p:nvSpPr>
          <p:cNvPr id="3" name="Symbol zastępczy tekstu 2"/>
          <p:cNvSpPr>
            <a:spLocks noGrp="1"/>
          </p:cNvSpPr>
          <p:nvPr>
            <p:ph type="body" idx="1"/>
          </p:nvPr>
        </p:nvSpPr>
        <p:spPr>
          <a:xfrm>
            <a:off x="642910" y="785794"/>
            <a:ext cx="3931920" cy="792162"/>
          </a:xfrm>
        </p:spPr>
        <p:txBody>
          <a:bodyPr>
            <a:normAutofit/>
          </a:bodyPr>
          <a:lstStyle/>
          <a:p>
            <a:pPr algn="ctr"/>
            <a:endParaRPr lang="pl-PL" dirty="0" smtClean="0"/>
          </a:p>
          <a:p>
            <a:endParaRPr lang="pl-PL" dirty="0"/>
          </a:p>
        </p:txBody>
      </p:sp>
      <p:sp>
        <p:nvSpPr>
          <p:cNvPr id="5" name="Symbol zastępczy tekstu 4"/>
          <p:cNvSpPr>
            <a:spLocks noGrp="1"/>
          </p:cNvSpPr>
          <p:nvPr>
            <p:ph type="body" sz="half" idx="3"/>
          </p:nvPr>
        </p:nvSpPr>
        <p:spPr>
          <a:xfrm>
            <a:off x="4652169" y="928670"/>
            <a:ext cx="3931920" cy="1500198"/>
          </a:xfrm>
        </p:spPr>
        <p:txBody>
          <a:bodyPr>
            <a:normAutofit/>
          </a:bodyPr>
          <a:lstStyle/>
          <a:p>
            <a:pPr algn="ctr"/>
            <a:endParaRPr lang="pl-PL" dirty="0" smtClean="0"/>
          </a:p>
          <a:p>
            <a:pPr algn="ctr"/>
            <a:endParaRPr lang="pl-PL" sz="1800" dirty="0" smtClean="0"/>
          </a:p>
          <a:p>
            <a:pPr algn="ctr"/>
            <a:endParaRPr lang="pl-PL" sz="1800" dirty="0" smtClean="0"/>
          </a:p>
          <a:p>
            <a:pPr algn="ctr"/>
            <a:endParaRPr lang="pl-PL" sz="1800" dirty="0" smtClean="0"/>
          </a:p>
          <a:p>
            <a:endParaRPr lang="pl-PL" dirty="0"/>
          </a:p>
        </p:txBody>
      </p:sp>
      <p:pic>
        <p:nvPicPr>
          <p:cNvPr id="1026" name="Picture 2" descr="C:\Users\Dorota\Pictures\Czytelnia\20151022_163518.jpg"/>
          <p:cNvPicPr>
            <a:picLocks noGrp="1" noChangeAspect="1" noChangeArrowheads="1"/>
          </p:cNvPicPr>
          <p:nvPr>
            <p:ph sz="quarter" idx="2"/>
          </p:nvPr>
        </p:nvPicPr>
        <p:blipFill>
          <a:blip r:embed="rId3" cstate="print"/>
          <a:stretch>
            <a:fillRect/>
          </a:stretch>
        </p:blipFill>
        <p:spPr bwMode="auto">
          <a:xfrm rot="5400000">
            <a:off x="447288" y="2481615"/>
            <a:ext cx="4000528" cy="2609153"/>
          </a:xfrm>
          <a:prstGeom prst="rect">
            <a:avLst/>
          </a:prstGeom>
          <a:ln>
            <a:noFill/>
          </a:ln>
          <a:effectLst>
            <a:softEdge rad="112500"/>
          </a:effectLst>
        </p:spPr>
      </p:pic>
      <p:sp>
        <p:nvSpPr>
          <p:cNvPr id="6" name="Symbol zastępczy zawartości 5"/>
          <p:cNvSpPr>
            <a:spLocks noGrp="1"/>
          </p:cNvSpPr>
          <p:nvPr>
            <p:ph sz="quarter" idx="4"/>
          </p:nvPr>
        </p:nvSpPr>
        <p:spPr>
          <a:xfrm>
            <a:off x="4652169" y="1571612"/>
            <a:ext cx="3931920" cy="857256"/>
          </a:xfrm>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pl-PL" sz="1400" b="1" dirty="0" smtClean="0">
                <a:solidFill>
                  <a:schemeClr val="accent3">
                    <a:lumMod val="75000"/>
                  </a:schemeClr>
                </a:solidFill>
              </a:rPr>
              <a:t>STEFAN BATORY </a:t>
            </a:r>
          </a:p>
          <a:p>
            <a:pPr algn="ctr">
              <a:buNone/>
            </a:pPr>
            <a:r>
              <a:rPr lang="pl-PL" sz="1400" b="1" dirty="0" smtClean="0">
                <a:solidFill>
                  <a:schemeClr val="accent3">
                    <a:lumMod val="75000"/>
                  </a:schemeClr>
                </a:solidFill>
              </a:rPr>
              <a:t> NASZ PATRON</a:t>
            </a:r>
          </a:p>
          <a:p>
            <a:pPr algn="ctr">
              <a:buNone/>
            </a:pPr>
            <a:r>
              <a:rPr lang="pl-PL" sz="1400" b="1" dirty="0" smtClean="0">
                <a:solidFill>
                  <a:schemeClr val="accent3">
                    <a:lumMod val="75000"/>
                  </a:schemeClr>
                </a:solidFill>
              </a:rPr>
              <a:t> (1533 -1586)</a:t>
            </a:r>
          </a:p>
        </p:txBody>
      </p:sp>
      <p:graphicFrame>
        <p:nvGraphicFramePr>
          <p:cNvPr id="7169" name="Object 1"/>
          <p:cNvGraphicFramePr>
            <a:graphicFrameLocks noChangeAspect="1"/>
          </p:cNvGraphicFramePr>
          <p:nvPr/>
        </p:nvGraphicFramePr>
        <p:xfrm>
          <a:off x="4714875" y="2571750"/>
          <a:ext cx="3714750" cy="3643313"/>
        </p:xfrm>
        <a:graphic>
          <a:graphicData uri="http://schemas.openxmlformats.org/presentationml/2006/ole">
            <p:oleObj spid="_x0000_s7169" name="Document" r:id="rId4" imgW="5766470" imgH="5656492" progId="Word.Document.8">
              <p:embed/>
            </p:oleObj>
          </a:graphicData>
        </a:graphic>
      </p:graphicFrame>
    </p:spTree>
  </p:cSld>
  <p:clrMapOvr>
    <a:masterClrMapping/>
  </p:clrMapOvr>
  <p:transition advTm="2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3643314"/>
            <a:ext cx="8183880" cy="2391726"/>
          </a:xfrm>
        </p:spPr>
        <p:txBody>
          <a:bodyPr>
            <a:normAutofit fontScale="90000"/>
          </a:bodyPr>
          <a:lstStyle/>
          <a:p>
            <a:pPr algn="ct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1300" dirty="0" smtClean="0"/>
              <a:t/>
            </a:r>
            <a:br>
              <a:rPr lang="pl-PL" sz="1300" dirty="0" smtClean="0"/>
            </a:br>
            <a:r>
              <a:rPr lang="pl-PL" sz="2000" dirty="0" smtClean="0">
                <a:solidFill>
                  <a:schemeClr val="accent3">
                    <a:lumMod val="75000"/>
                  </a:schemeClr>
                </a:solidFill>
              </a:rPr>
              <a:t>NARODOWE CZYTANIE  W BIBLIOTECE</a:t>
            </a:r>
            <a:r>
              <a:rPr lang="pl-PL" sz="1300" dirty="0" smtClean="0">
                <a:solidFill>
                  <a:schemeClr val="accent3">
                    <a:lumMod val="75000"/>
                  </a:schemeClr>
                </a:solidFill>
              </a:rPr>
              <a:t/>
            </a:r>
            <a:br>
              <a:rPr lang="pl-PL" sz="1300" dirty="0" smtClean="0">
                <a:solidFill>
                  <a:schemeClr val="accent3">
                    <a:lumMod val="75000"/>
                  </a:schemeClr>
                </a:solidFill>
              </a:rPr>
            </a:br>
            <a:r>
              <a:rPr lang="pl-PL" sz="1300" dirty="0" smtClean="0"/>
              <a:t/>
            </a:r>
            <a:br>
              <a:rPr lang="pl-PL" sz="1300" dirty="0" smtClean="0"/>
            </a:br>
            <a:r>
              <a:rPr lang="pl-PL" sz="1300" dirty="0" smtClean="0"/>
              <a:t>   </a:t>
            </a:r>
            <a:r>
              <a:rPr lang="pl-PL" dirty="0" smtClean="0"/>
              <a:t/>
            </a:r>
            <a:br>
              <a:rPr lang="pl-PL" dirty="0" smtClean="0"/>
            </a:br>
            <a:r>
              <a:rPr lang="pl-PL" dirty="0" smtClean="0"/>
              <a:t>                                                                                                         </a:t>
            </a:r>
            <a:br>
              <a:rPr lang="pl-PL" dirty="0" smtClean="0"/>
            </a:br>
            <a:endParaRPr lang="pl-PL" dirty="0"/>
          </a:p>
        </p:txBody>
      </p:sp>
      <p:pic>
        <p:nvPicPr>
          <p:cNvPr id="30721" name="Picture 1"/>
          <p:cNvPicPr>
            <a:picLocks noGrp="1" noChangeAspect="1" noChangeArrowheads="1"/>
          </p:cNvPicPr>
          <p:nvPr>
            <p:ph idx="1"/>
          </p:nvPr>
        </p:nvPicPr>
        <p:blipFill>
          <a:blip r:embed="rId2" cstate="print"/>
          <a:srcRect/>
          <a:stretch>
            <a:fillRect/>
          </a:stretch>
        </p:blipFill>
        <p:spPr bwMode="auto">
          <a:xfrm>
            <a:off x="1928794" y="1000108"/>
            <a:ext cx="5143536" cy="3000396"/>
          </a:xfrm>
          <a:prstGeom prst="rect">
            <a:avLst/>
          </a:prstGeom>
          <a:ln>
            <a:noFill/>
          </a:ln>
          <a:effectLst>
            <a:softEdge rad="112500"/>
          </a:effectLst>
        </p:spPr>
      </p:pic>
    </p:spTree>
  </p:cSld>
  <p:clrMapOvr>
    <a:masterClrMapping/>
  </p:clrMapOvr>
  <p:transition advTm="2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571480"/>
            <a:ext cx="7858180" cy="1000132"/>
          </a:xfrm>
        </p:spPr>
        <p:style>
          <a:lnRef idx="2">
            <a:schemeClr val="accent1"/>
          </a:lnRef>
          <a:fillRef idx="1">
            <a:schemeClr val="lt1"/>
          </a:fillRef>
          <a:effectRef idx="0">
            <a:schemeClr val="accent1"/>
          </a:effectRef>
          <a:fontRef idx="minor">
            <a:schemeClr val="dk1"/>
          </a:fontRef>
        </p:style>
        <p:txBody>
          <a:bodyPr>
            <a:normAutofit/>
          </a:bodyPr>
          <a:lstStyle/>
          <a:p>
            <a:pPr algn="ctr"/>
            <a:r>
              <a:rPr lang="pl-PL" sz="2800" dirty="0" smtClean="0">
                <a:ln w="900" cmpd="sng">
                  <a:solidFill>
                    <a:schemeClr val="accent1">
                      <a:satMod val="190000"/>
                      <a:alpha val="55000"/>
                    </a:schemeClr>
                  </a:solidFill>
                  <a:prstDash val="solid"/>
                </a:ln>
                <a:solidFill>
                  <a:schemeClr val="accent3">
                    <a:lumMod val="75000"/>
                  </a:schemeClr>
                </a:solidFill>
                <a:effectLst>
                  <a:innerShdw blurRad="101600" dist="76200" dir="5400000">
                    <a:schemeClr val="accent1">
                      <a:satMod val="190000"/>
                      <a:tint val="100000"/>
                      <a:alpha val="74000"/>
                    </a:schemeClr>
                  </a:innerShdw>
                </a:effectLst>
              </a:rPr>
              <a:t>Poznaj polską Noblistkę - twórczość Olgi Tokarczuk</a:t>
            </a:r>
            <a:endParaRPr lang="pl-PL" sz="2800" dirty="0">
              <a:ln w="900" cmpd="sng">
                <a:solidFill>
                  <a:schemeClr val="accent1">
                    <a:satMod val="190000"/>
                    <a:alpha val="55000"/>
                  </a:schemeClr>
                </a:solidFill>
                <a:prstDash val="solid"/>
              </a:ln>
              <a:solidFill>
                <a:schemeClr val="accent3">
                  <a:lumMod val="75000"/>
                </a:schemeClr>
              </a:solidFill>
              <a:effectLst>
                <a:innerShdw blurRad="101600" dist="76200" dir="5400000">
                  <a:schemeClr val="accent1">
                    <a:satMod val="190000"/>
                    <a:tint val="100000"/>
                    <a:alpha val="74000"/>
                  </a:schemeClr>
                </a:innerShdw>
              </a:effectLst>
            </a:endParaRPr>
          </a:p>
        </p:txBody>
      </p:sp>
      <p:pic>
        <p:nvPicPr>
          <p:cNvPr id="29697" name="Picture 1" descr="D:\Dziady 2020r\20191022_085647.jpg"/>
          <p:cNvPicPr>
            <a:picLocks noGrp="1" noChangeAspect="1" noChangeArrowheads="1"/>
          </p:cNvPicPr>
          <p:nvPr>
            <p:ph sz="half" idx="1"/>
          </p:nvPr>
        </p:nvPicPr>
        <p:blipFill>
          <a:blip r:embed="rId2" cstate="print"/>
          <a:srcRect/>
          <a:stretch>
            <a:fillRect/>
          </a:stretch>
        </p:blipFill>
        <p:spPr bwMode="auto">
          <a:xfrm rot="5400000">
            <a:off x="35686" y="2319193"/>
            <a:ext cx="4217362" cy="3002915"/>
          </a:xfrm>
          <a:prstGeom prst="rect">
            <a:avLst/>
          </a:prstGeom>
          <a:ln>
            <a:noFill/>
          </a:ln>
          <a:effectLst>
            <a:softEdge rad="112500"/>
          </a:effectLst>
        </p:spPr>
      </p:pic>
      <p:pic>
        <p:nvPicPr>
          <p:cNvPr id="29698" name="Picture 2" descr="D:\Dziady 2020r\20191022_085659.jpg"/>
          <p:cNvPicPr>
            <a:picLocks noGrp="1" noChangeAspect="1" noChangeArrowheads="1"/>
          </p:cNvPicPr>
          <p:nvPr>
            <p:ph sz="half" idx="2"/>
          </p:nvPr>
        </p:nvPicPr>
        <p:blipFill>
          <a:blip r:embed="rId3" cstate="print"/>
          <a:srcRect/>
          <a:stretch>
            <a:fillRect/>
          </a:stretch>
        </p:blipFill>
        <p:spPr bwMode="auto">
          <a:xfrm>
            <a:off x="3929058" y="2285992"/>
            <a:ext cx="4714908" cy="3143272"/>
          </a:xfrm>
          <a:prstGeom prst="rect">
            <a:avLst/>
          </a:prstGeom>
          <a:ln>
            <a:noFill/>
          </a:ln>
          <a:effectLst>
            <a:softEdge rad="112500"/>
          </a:effectLst>
        </p:spPr>
      </p:pic>
    </p:spTree>
  </p:cSld>
  <p:clrMapOvr>
    <a:masterClrMapping/>
  </p:clrMapOvr>
  <p:transition advTm="2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642918"/>
            <a:ext cx="8183880" cy="785818"/>
          </a:xfrm>
        </p:spPr>
        <p:txBody>
          <a:bodyPr>
            <a:normAutofit/>
          </a:bodyPr>
          <a:lstStyle/>
          <a:p>
            <a:pPr algn="ctr"/>
            <a:r>
              <a:rPr lang="pl-PL" sz="2000" b="1" dirty="0" smtClean="0">
                <a:ln w="18000">
                  <a:solidFill>
                    <a:schemeClr val="accent2">
                      <a:satMod val="140000"/>
                    </a:schemeClr>
                  </a:solidFill>
                  <a:prstDash val="solid"/>
                  <a:miter lim="800000"/>
                </a:ln>
                <a:solidFill>
                  <a:schemeClr val="accent3">
                    <a:lumMod val="60000"/>
                    <a:lumOff val="40000"/>
                  </a:schemeClr>
                </a:solidFill>
                <a:effectLst>
                  <a:outerShdw blurRad="25500" dist="23000" dir="7020000" algn="tl">
                    <a:srgbClr val="000000">
                      <a:alpha val="50000"/>
                    </a:srgbClr>
                  </a:outerShdw>
                </a:effectLst>
              </a:rPr>
              <a:t>AKCJE CHARYTATYWNE</a:t>
            </a:r>
            <a:r>
              <a:rPr lang="pl-PL"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pl-PL"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pl-PL"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pl-PL" sz="2000" dirty="0"/>
          </a:p>
        </p:txBody>
      </p:sp>
      <p:sp>
        <p:nvSpPr>
          <p:cNvPr id="5" name="Symbol zastępczy zawartości 3"/>
          <p:cNvSpPr txBox="1">
            <a:spLocks/>
          </p:cNvSpPr>
          <p:nvPr/>
        </p:nvSpPr>
        <p:spPr>
          <a:xfrm>
            <a:off x="4929190" y="4214818"/>
            <a:ext cx="3571900" cy="1500198"/>
          </a:xfrm>
          <a:prstGeom prst="rect">
            <a:avLst/>
          </a:prstGeom>
        </p:spPr>
        <p:style>
          <a:lnRef idx="2">
            <a:schemeClr val="accent2"/>
          </a:lnRef>
          <a:fillRef idx="1">
            <a:schemeClr val="lt1"/>
          </a:fillRef>
          <a:effectRef idx="0">
            <a:schemeClr val="accent2"/>
          </a:effectRef>
          <a:fontRef idx="minor">
            <a:schemeClr val="dk1"/>
          </a:fontRef>
        </p:style>
        <p:txBody>
          <a:bodyPr vert="horz" lIns="182880" tIns="91440">
            <a:normAutofit fontScale="47500" lnSpcReduction="20000"/>
          </a:bodyPr>
          <a:lstStyle/>
          <a:p>
            <a:pPr marL="265176" lvl="0" indent="-265176" algn="ctr">
              <a:spcBef>
                <a:spcPts val="250"/>
              </a:spcBef>
              <a:buClr>
                <a:schemeClr val="accent1"/>
              </a:buClr>
              <a:buSzPct val="80000"/>
            </a:pPr>
            <a:endParaRPr lang="pl-PL" sz="2000" dirty="0" smtClean="0"/>
          </a:p>
          <a:p>
            <a:pPr marL="265176" lvl="0" indent="-265176" algn="ctr">
              <a:spcBef>
                <a:spcPts val="250"/>
              </a:spcBef>
              <a:buClr>
                <a:schemeClr val="accent1"/>
              </a:buClr>
              <a:buSzPct val="80000"/>
            </a:pPr>
            <a:r>
              <a:rPr lang="pl-PL" sz="2200" dirty="0" smtClean="0"/>
              <a:t> </a:t>
            </a:r>
            <a:r>
              <a:rPr lang="pl-PL" sz="2200" dirty="0" smtClean="0">
                <a:solidFill>
                  <a:schemeClr val="tx1"/>
                </a:solidFill>
              </a:rPr>
              <a:t>W dniu 18.12.2018r. uczennice z koła bibliotecznego: z klasy 1PB  odwiedziły bibliotekę w Szkolnym Ośrodku Wychowawczym im. Janusza Korczaka                i przekazały paczki  z książkami wcześniej podarowanymi od uczniów   ZS CKU z Konina </a:t>
            </a:r>
          </a:p>
          <a:p>
            <a:pPr marL="265176" lvl="0" indent="-265176" algn="ctr">
              <a:spcBef>
                <a:spcPts val="250"/>
              </a:spcBef>
              <a:buClr>
                <a:schemeClr val="accent1"/>
              </a:buClr>
              <a:buSzPct val="80000"/>
            </a:pPr>
            <a:r>
              <a:rPr lang="pl-PL" sz="2200" dirty="0" smtClean="0">
                <a:solidFill>
                  <a:schemeClr val="tx1"/>
                </a:solidFill>
              </a:rPr>
              <a:t> Akcja miała na celu promowanie  czytania wśród młodzieży</a:t>
            </a:r>
            <a:r>
              <a:rPr lang="pl-PL" sz="1600" dirty="0" smtClean="0">
                <a:solidFill>
                  <a:schemeClr val="tx1"/>
                </a:solidFill>
              </a:rPr>
              <a:t>.  </a:t>
            </a:r>
            <a:r>
              <a:rPr lang="pl-PL" sz="1600" dirty="0" smtClean="0">
                <a:solidFill>
                  <a:schemeClr val="tx1"/>
                </a:solidFill>
                <a:sym typeface="Wingdings"/>
              </a:rPr>
              <a:t></a:t>
            </a:r>
            <a:endParaRPr kumimoji="0" lang="pl-PL"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28673" name="Picture 1"/>
          <p:cNvPicPr>
            <a:picLocks noGrp="1" noChangeAspect="1" noChangeArrowheads="1"/>
          </p:cNvPicPr>
          <p:nvPr>
            <p:ph sz="half" idx="1"/>
          </p:nvPr>
        </p:nvPicPr>
        <p:blipFill>
          <a:blip r:embed="rId2" cstate="print"/>
          <a:srcRect/>
          <a:stretch>
            <a:fillRect/>
          </a:stretch>
        </p:blipFill>
        <p:spPr bwMode="auto">
          <a:xfrm>
            <a:off x="4357686" y="1714488"/>
            <a:ext cx="3929063" cy="2357438"/>
          </a:xfrm>
          <a:prstGeom prst="rect">
            <a:avLst/>
          </a:prstGeom>
          <a:ln>
            <a:noFill/>
          </a:ln>
          <a:effectLst>
            <a:softEdge rad="112500"/>
          </a:effectLst>
        </p:spPr>
      </p:pic>
      <p:pic>
        <p:nvPicPr>
          <p:cNvPr id="3" name="Picture 1" descr="C:\Users\User\Desktop\DOK\zdjęcia MCI\20170316_084310.jpg"/>
          <p:cNvPicPr>
            <a:picLocks noGrp="1" noChangeAspect="1" noChangeArrowheads="1"/>
          </p:cNvPicPr>
          <p:nvPr>
            <p:ph sz="half" idx="2"/>
          </p:nvPr>
        </p:nvPicPr>
        <p:blipFill>
          <a:blip r:embed="rId3" cstate="print"/>
          <a:srcRect b="19231"/>
          <a:stretch>
            <a:fillRect/>
          </a:stretch>
        </p:blipFill>
        <p:spPr bwMode="auto">
          <a:xfrm>
            <a:off x="642910" y="1142984"/>
            <a:ext cx="3571875" cy="1571636"/>
          </a:xfrm>
          <a:prstGeom prst="rect">
            <a:avLst/>
          </a:prstGeom>
          <a:ln>
            <a:noFill/>
          </a:ln>
          <a:effectLst>
            <a:softEdge rad="112500"/>
          </a:effectLst>
        </p:spPr>
      </p:pic>
      <p:sp>
        <p:nvSpPr>
          <p:cNvPr id="6" name="Prostokąt 5"/>
          <p:cNvSpPr/>
          <p:nvPr/>
        </p:nvSpPr>
        <p:spPr>
          <a:xfrm>
            <a:off x="857224" y="3286124"/>
            <a:ext cx="2714644" cy="2143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l-PL" sz="1200" dirty="0" smtClean="0"/>
              <a:t>Akcja wspierająca czytelnictwo – przekazanie książek z literatury dziecięcej i młodzieżowej dla Zespołu Szkół Dzieci Przewlekle Chorych: Oddział Dziecięcy                 i Chirurgii Dziecięcej – wyjazd            z Kołem bibliotecznym w dniu 16.03.2017r</a:t>
            </a:r>
            <a:endParaRPr lang="pl-PL" sz="1200" dirty="0"/>
          </a:p>
        </p:txBody>
      </p:sp>
    </p:spTree>
  </p:cSld>
  <p:clrMapOvr>
    <a:masterClrMapping/>
  </p:clrMapOvr>
  <p:transition advTm="2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2920" y="3786190"/>
            <a:ext cx="8183880" cy="2143140"/>
          </a:xfrm>
        </p:spPr>
        <p:txBody>
          <a:bodyPr>
            <a:normAutofit/>
          </a:bodyPr>
          <a:lstStyle/>
          <a:p>
            <a:r>
              <a:rPr lang="pl-PL" sz="2200" dirty="0" smtClean="0">
                <a:solidFill>
                  <a:schemeClr val="accent3">
                    <a:lumMod val="75000"/>
                  </a:schemeClr>
                </a:solidFill>
              </a:rPr>
              <a:t>[…]niewiele rzeczy ma na człowieka taki wielki wpływ jak pierwsza książka, która od razu trafia do jego serca. </a:t>
            </a:r>
            <a:r>
              <a:rPr lang="pl-PL" dirty="0" smtClean="0">
                <a:solidFill>
                  <a:schemeClr val="accent3">
                    <a:lumMod val="75000"/>
                  </a:schemeClr>
                </a:solidFill>
              </a:rPr>
              <a:t/>
            </a:r>
            <a:br>
              <a:rPr lang="pl-PL" dirty="0" smtClean="0">
                <a:solidFill>
                  <a:schemeClr val="accent3">
                    <a:lumMod val="75000"/>
                  </a:schemeClr>
                </a:solidFill>
              </a:rPr>
            </a:br>
            <a:r>
              <a:rPr lang="pl-PL" dirty="0" smtClean="0">
                <a:solidFill>
                  <a:schemeClr val="accent3">
                    <a:lumMod val="75000"/>
                  </a:schemeClr>
                </a:solidFill>
              </a:rPr>
              <a:t>              </a:t>
            </a:r>
            <a:r>
              <a:rPr lang="pl-PL" sz="2200" dirty="0" smtClean="0">
                <a:solidFill>
                  <a:schemeClr val="accent3">
                    <a:lumMod val="75000"/>
                  </a:schemeClr>
                </a:solidFill>
              </a:rPr>
              <a:t>Carlos Ruiz </a:t>
            </a:r>
            <a:r>
              <a:rPr lang="pl-PL" sz="2200" dirty="0" err="1" smtClean="0">
                <a:solidFill>
                  <a:schemeClr val="accent3">
                    <a:lumMod val="75000"/>
                  </a:schemeClr>
                </a:solidFill>
              </a:rPr>
              <a:t>Zafón</a:t>
            </a:r>
            <a:r>
              <a:rPr lang="pl-PL" sz="2200" dirty="0" smtClean="0">
                <a:solidFill>
                  <a:schemeClr val="accent3">
                    <a:lumMod val="75000"/>
                  </a:schemeClr>
                </a:solidFill>
              </a:rPr>
              <a:t>-  ,,Cień wiatru</a:t>
            </a:r>
            <a:r>
              <a:rPr lang="pl-PL" sz="2200" dirty="0" smtClean="0">
                <a:solidFill>
                  <a:schemeClr val="tx1"/>
                </a:solidFill>
              </a:rPr>
              <a:t>”</a:t>
            </a:r>
            <a:endParaRPr lang="pl-PL" sz="2200" dirty="0">
              <a:solidFill>
                <a:schemeClr val="tx1"/>
              </a:solidFill>
            </a:endParaRPr>
          </a:p>
        </p:txBody>
      </p:sp>
      <p:pic>
        <p:nvPicPr>
          <p:cNvPr id="27649" name="Picture 1" descr="D:\Dziady 2020r\20190206_121453.jpg"/>
          <p:cNvPicPr>
            <a:picLocks noGrp="1" noChangeAspect="1" noChangeArrowheads="1"/>
          </p:cNvPicPr>
          <p:nvPr>
            <p:ph sz="half" idx="1"/>
          </p:nvPr>
        </p:nvPicPr>
        <p:blipFill>
          <a:blip r:embed="rId2" cstate="print"/>
          <a:srcRect/>
          <a:stretch>
            <a:fillRect/>
          </a:stretch>
        </p:blipFill>
        <p:spPr bwMode="auto">
          <a:xfrm rot="5400000">
            <a:off x="694517" y="1106321"/>
            <a:ext cx="3571899" cy="2359343"/>
          </a:xfrm>
          <a:prstGeom prst="rect">
            <a:avLst/>
          </a:prstGeom>
          <a:ln>
            <a:noFill/>
          </a:ln>
          <a:effectLst>
            <a:softEdge rad="112500"/>
          </a:effectLst>
        </p:spPr>
      </p:pic>
      <p:pic>
        <p:nvPicPr>
          <p:cNvPr id="3" name="Picture 1"/>
          <p:cNvPicPr>
            <a:picLocks noGrp="1" noChangeAspect="1" noChangeArrowheads="1"/>
          </p:cNvPicPr>
          <p:nvPr>
            <p:ph sz="half" idx="2"/>
          </p:nvPr>
        </p:nvPicPr>
        <p:blipFill>
          <a:blip r:embed="rId3" cstate="print"/>
          <a:srcRect/>
          <a:stretch>
            <a:fillRect/>
          </a:stretch>
        </p:blipFill>
        <p:spPr bwMode="auto">
          <a:xfrm>
            <a:off x="4357686" y="714356"/>
            <a:ext cx="3931708" cy="2359025"/>
          </a:xfrm>
          <a:prstGeom prst="rect">
            <a:avLst/>
          </a:prstGeom>
          <a:ln>
            <a:noFill/>
          </a:ln>
          <a:effectLst>
            <a:softEdge rad="112500"/>
          </a:effectLst>
        </p:spPr>
      </p:pic>
    </p:spTree>
  </p:cSld>
  <p:clrMapOvr>
    <a:masterClrMapping/>
  </p:clrMapOvr>
  <p:transition advTm="2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571480"/>
            <a:ext cx="8186766" cy="1285884"/>
          </a:xfrm>
        </p:spPr>
        <p:txBody>
          <a:bodyPr>
            <a:noAutofit/>
          </a:bodyPr>
          <a:lstStyle/>
          <a:p>
            <a:pPr algn="ctr"/>
            <a: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pl-PL" sz="2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l-PL" sz="24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GAZETKI TEMATYCZNE </a:t>
            </a:r>
            <a:br>
              <a:rPr lang="pl-PL" sz="24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br>
            <a:r>
              <a:rPr lang="pl-PL" sz="24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t>W MULTIMEDIALNYM CENTRUM INFORMACJI</a:t>
            </a:r>
            <a:br>
              <a:rPr lang="pl-PL" sz="24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rPr>
            </a:br>
            <a:endParaRPr lang="pl-PL" sz="2400" b="1" dirty="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endParaRPr>
          </a:p>
        </p:txBody>
      </p:sp>
      <p:sp>
        <p:nvSpPr>
          <p:cNvPr id="3" name="Symbol zastępczy tekstu 2"/>
          <p:cNvSpPr>
            <a:spLocks noGrp="1"/>
          </p:cNvSpPr>
          <p:nvPr>
            <p:ph type="body" idx="1"/>
          </p:nvPr>
        </p:nvSpPr>
        <p:spPr>
          <a:xfrm>
            <a:off x="785786" y="4429132"/>
            <a:ext cx="4040188" cy="1285884"/>
          </a:xfrm>
        </p:spPr>
        <p:style>
          <a:lnRef idx="2">
            <a:schemeClr val="accent2"/>
          </a:lnRef>
          <a:fillRef idx="1">
            <a:schemeClr val="lt1"/>
          </a:fillRef>
          <a:effectRef idx="0">
            <a:schemeClr val="accent2"/>
          </a:effectRef>
          <a:fontRef idx="minor">
            <a:schemeClr val="dk1"/>
          </a:fontRef>
        </p:style>
        <p:txBody>
          <a:bodyPr>
            <a:noAutofit/>
          </a:bodyPr>
          <a:lstStyle/>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endParaRPr lang="pl-PL" sz="1800" dirty="0" smtClean="0"/>
          </a:p>
          <a:p>
            <a:pPr algn="ctr"/>
            <a:endParaRPr lang="pl-PL" sz="1800" dirty="0" smtClean="0"/>
          </a:p>
          <a:p>
            <a:pPr algn="ctr"/>
            <a:endParaRPr lang="pl-PL" sz="1800" dirty="0" smtClean="0"/>
          </a:p>
          <a:p>
            <a:pPr algn="ctr"/>
            <a:r>
              <a:rPr lang="pl-PL" sz="1800" dirty="0" smtClean="0">
                <a:solidFill>
                  <a:schemeClr val="accent3">
                    <a:lumMod val="75000"/>
                  </a:schemeClr>
                </a:solidFill>
              </a:rPr>
              <a:t>MIĘDZYNARODOWY MIESIĄC BIBLIOTEK SZKOLNYCH </a:t>
            </a:r>
          </a:p>
          <a:p>
            <a:pPr algn="ctr"/>
            <a:r>
              <a:rPr lang="pl-PL" sz="1800" dirty="0" smtClean="0">
                <a:solidFill>
                  <a:schemeClr val="accent3">
                    <a:lumMod val="75000"/>
                  </a:schemeClr>
                </a:solidFill>
              </a:rPr>
              <a:t>-PAŹDZIERNIK</a:t>
            </a:r>
          </a:p>
          <a:p>
            <a:pPr algn="ctr"/>
            <a:endParaRPr lang="pl-PL" dirty="0" smtClean="0"/>
          </a:p>
          <a:p>
            <a:pPr algn="ctr"/>
            <a:endParaRPr lang="pl-PL" dirty="0" smtClean="0"/>
          </a:p>
          <a:p>
            <a:pPr algn="ctr"/>
            <a:endParaRPr lang="pl-PL" dirty="0" smtClean="0"/>
          </a:p>
          <a:p>
            <a:pPr algn="ctr"/>
            <a:endParaRPr lang="pl-PL" dirty="0" smtClean="0"/>
          </a:p>
          <a:p>
            <a:pPr algn="ctr"/>
            <a:endParaRPr lang="pl-PL" dirty="0" smtClean="0"/>
          </a:p>
          <a:p>
            <a:pPr algn="ctr"/>
            <a:r>
              <a:rPr lang="pl-PL" dirty="0" smtClean="0"/>
              <a:t>MIĘDZYNARODOWY MIESIĄC BIBLIOTEK SZKOLNYCH </a:t>
            </a:r>
          </a:p>
          <a:p>
            <a:pPr algn="ctr"/>
            <a:r>
              <a:rPr lang="pl-PL" dirty="0" smtClean="0"/>
              <a:t>-PAŹDZIERNIK</a:t>
            </a:r>
            <a:endParaRPr lang="pl-PL" dirty="0"/>
          </a:p>
        </p:txBody>
      </p:sp>
      <p:sp>
        <p:nvSpPr>
          <p:cNvPr id="5" name="Symbol zastępczy tekstu 4"/>
          <p:cNvSpPr>
            <a:spLocks noGrp="1"/>
          </p:cNvSpPr>
          <p:nvPr>
            <p:ph type="body" sz="half" idx="3"/>
          </p:nvPr>
        </p:nvSpPr>
        <p:spPr>
          <a:xfrm>
            <a:off x="4643438" y="5072074"/>
            <a:ext cx="4041775" cy="57150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ctr"/>
            <a:r>
              <a:rPr lang="pl-PL" dirty="0" smtClean="0">
                <a:solidFill>
                  <a:schemeClr val="accent3">
                    <a:lumMod val="75000"/>
                  </a:schemeClr>
                </a:solidFill>
              </a:rPr>
              <a:t>POLSKIE PIEŚNI PATRIOTYCZNE</a:t>
            </a:r>
            <a:endParaRPr lang="pl-PL" dirty="0">
              <a:solidFill>
                <a:schemeClr val="accent3">
                  <a:lumMod val="75000"/>
                </a:schemeClr>
              </a:solidFill>
            </a:endParaRPr>
          </a:p>
        </p:txBody>
      </p:sp>
      <p:pic>
        <p:nvPicPr>
          <p:cNvPr id="1026" name="Picture 2" descr="F:\1 MCI\Gazetki tematyczne\20151022_163246.jpg"/>
          <p:cNvPicPr>
            <a:picLocks noGrp="1" noChangeAspect="1" noChangeArrowheads="1"/>
          </p:cNvPicPr>
          <p:nvPr>
            <p:ph sz="quarter" idx="2"/>
          </p:nvPr>
        </p:nvPicPr>
        <p:blipFill>
          <a:blip r:embed="rId2" cstate="print"/>
          <a:srcRect/>
          <a:stretch>
            <a:fillRect/>
          </a:stretch>
        </p:blipFill>
        <p:spPr bwMode="auto">
          <a:xfrm>
            <a:off x="642910" y="1714488"/>
            <a:ext cx="4040188" cy="2424113"/>
          </a:xfrm>
          <a:prstGeom prst="rect">
            <a:avLst/>
          </a:prstGeom>
          <a:ln>
            <a:noFill/>
          </a:ln>
          <a:effectLst>
            <a:softEdge rad="112500"/>
          </a:effectLst>
        </p:spPr>
      </p:pic>
      <p:pic>
        <p:nvPicPr>
          <p:cNvPr id="1028" name="Picture 4" descr="F:\1 MCI\Gazetki tematyczne\20151109_162134.jpg"/>
          <p:cNvPicPr>
            <a:picLocks noGrp="1" noChangeAspect="1" noChangeArrowheads="1"/>
          </p:cNvPicPr>
          <p:nvPr>
            <p:ph sz="quarter" idx="4"/>
          </p:nvPr>
        </p:nvPicPr>
        <p:blipFill>
          <a:blip r:embed="rId3" cstate="print"/>
          <a:stretch>
            <a:fillRect/>
          </a:stretch>
        </p:blipFill>
        <p:spPr bwMode="auto">
          <a:xfrm>
            <a:off x="4652963" y="2013672"/>
            <a:ext cx="3930650" cy="2357581"/>
          </a:xfrm>
          <a:prstGeom prst="rect">
            <a:avLst/>
          </a:prstGeom>
          <a:ln>
            <a:noFill/>
          </a:ln>
          <a:effectLst>
            <a:softEdge rad="112500"/>
          </a:effectLst>
        </p:spPr>
      </p:pic>
    </p:spTree>
  </p:cSld>
  <p:clrMapOvr>
    <a:masterClrMapping/>
  </p:clrMapOvr>
  <p:transition advTm="2000">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TotalTime>
  <Words>266</Words>
  <Application>Microsoft Office PowerPoint</Application>
  <PresentationFormat>Pokaz na ekranie (4:3)</PresentationFormat>
  <Paragraphs>82</Paragraphs>
  <Slides>18</Slides>
  <Notes>1</Notes>
  <HiddenSlides>0</HiddenSlides>
  <MMClips>0</MMClips>
  <ScaleCrop>false</ScaleCrop>
  <HeadingPairs>
    <vt:vector size="6" baseType="variant">
      <vt:variant>
        <vt:lpstr>Motyw</vt:lpstr>
      </vt:variant>
      <vt:variant>
        <vt:i4>1</vt:i4>
      </vt:variant>
      <vt:variant>
        <vt:lpstr>Osadzone serwery OLE</vt:lpstr>
      </vt:variant>
      <vt:variant>
        <vt:i4>2</vt:i4>
      </vt:variant>
      <vt:variant>
        <vt:lpstr>Tytuły slajdów</vt:lpstr>
      </vt:variant>
      <vt:variant>
        <vt:i4>18</vt:i4>
      </vt:variant>
    </vt:vector>
  </HeadingPairs>
  <TitlesOfParts>
    <vt:vector size="21" baseType="lpstr">
      <vt:lpstr>Aspekt</vt:lpstr>
      <vt:lpstr>Document</vt:lpstr>
      <vt:lpstr>Dokument</vt:lpstr>
      <vt:lpstr>nn</vt:lpstr>
      <vt:lpstr>KSIĄŻKI KTÓRE WARTO PRZECZYTAĆ</vt:lpstr>
      <vt:lpstr>CZASOPISMA I GAZETY      W MULTIMEDIALNYM CENTRUM INFORMACJI</vt:lpstr>
      <vt:lpstr>WYSTAWA W MULTIMEDIALNYM CENTRUM INFORMACJI ,,STEFAN BATORY I JEGO CZASY’’ </vt:lpstr>
      <vt:lpstr>                  NARODOWE CZYTANIE  W BIBLIOTECE                                                                                                                </vt:lpstr>
      <vt:lpstr>Poznaj polską Noblistkę - twórczość Olgi Tokarczuk</vt:lpstr>
      <vt:lpstr>AKCJE CHARYTATYWNE   </vt:lpstr>
      <vt:lpstr>[…]niewiele rzeczy ma na człowieka taki wielki wpływ jak pierwsza książka, która od razu trafia do jego serca.                Carlos Ruiz Zafón-  ,,Cień wiatru”</vt:lpstr>
      <vt:lpstr>           GAZETKI TEMATYCZNE  W MULTIMEDIALNYM CENTRUM INFORMACJI </vt:lpstr>
      <vt:lpstr>  WYSTAWY TEMATYCZNE  W MULTIMEDIALNYM CENTRUM INFORMACJI  </vt:lpstr>
      <vt:lpstr> CYTATY</vt:lpstr>
      <vt:lpstr>    BIBLIOTEKA</vt:lpstr>
      <vt:lpstr>BELETRYSTYKA, LEKTURY SZKOLNE</vt:lpstr>
      <vt:lpstr>229.rocznica Uchwalenia Konstytucji 3 Maja 3 maja 1791. uchwalono w Rzeczypospolitej  Obojga Narodów pierwszą konstytucję                         w nowożytnej Europie, a drugą  na świecie                    ( po amerykańskiej).  Dniu radości, dniu wesela! Jak szeroki polski kraj, Niech okrzyk w niebo strzela Vivat ! Vivat ! Trzeci Maj! Naród z królem, król z narodem Odrodzenia ziści sen… W upojeniu cudnem, młodem Niech nam dzień rozbłyska ten(…)        Józef Relidzyński, Radosny dzień  </vt:lpstr>
      <vt:lpstr>                                                                                                                                                                                                                                                               ŚWIĘTA WIELKANOCNE- OBCHODY TRADYCJE   Wielkanoc to najstarsze i najważniejsze ze świąt chrześcijańskich.                                                                            Początkowo obchodzono ją   w dniu żydowskiego święta Paschy. Wielkanoc należy do Świąt ruchomych. Termin jej obchodów ustalono na soborze nicejskim w roku 325 kiedy to przyjęto,  że przypada ona na pierwszą niedzielę po wiosennej pełni księżyca, ale nie wcześniej niż 25 marca i nie później niż 25 kwietnia. Jeżeli pierwsza wiosenna pełnia wypada w niedzielę. Wielkanoc przypada na następną.      W roku  1583 po wprowadzeniu kalendarza gregoriańskiego pojawiły się rozbieżności pomiędzy datą Wielkanocy obchodzoną w Kościele prawosławnym, a datą jej obchodów w Kościele katolickim. W kościele prawosławnym                       Wielkanoc obchodzona jest według dat kalendarza juliańskiego.    W celu ułatwienia obliczeń, ostatnio słyszy się postulaty określenia terminu Wielkanocy na drugą niedzielę kwietnia.   Obchody Świąt Wielkiej Nocy zajmują kilka dni. We wszystkich kościołach chrześcijańskich Wielkanoc uznawana                              jest za najważniejsze święto i obchodzona jest bardzo uroczyście.  Święcone pokarmy mają znaczenie symboliczne:    Baranek:  to symbol Chrystusa. WW tradycji żydowskiej baranek był zwierzęciem ofiarnym związanym ze świętem upamiętniającym ocalenie Izraela od śmierci pierworodnych przez znak uczyniony krwią na progu i drzwiach domostw.    Jajko: stanowi słowiański symbol życia, płodności, miłości i siły. Zwyczaj dzieleniem się jajkiem jest typowo polskim zwyczajem i w zasadzie nie jest znany w innych krajach. Jajko symbolizuje nowe życie, które obiecuje Chrystus.    Kiełbasa: dawniej rzadko jadany staropolski przysmak, jest znakiem szacunku dla wielkanocnego śniadania.    Sól: ma symbolizować ochronę od zepsucia.    Chrzan: jest przypomnieniem męki Pańskiej    Chleb: jako pierwszy najważniejszy pokarm człowieka jest jednocześnie symbolem ciała Chrystusa   </vt:lpstr>
      <vt:lpstr>8.05.2020r. TYDZIEŃ BIBLIOTEK</vt:lpstr>
      <vt:lpstr>                                                                                                                                                                                                                                                                                                         2020 ROK ŚW. Jana Pawła II  100 rocznica urodzin   W trakcie trwającego 26 lat pontyfikatu  Jan Paweł II był rzecznikiem pokoju, praw człowieka i sprawiedliwości społecznej. Przywiązywał dużą wagę do roli rodziny, etyki , pracy i godności.  Zwracał uwagę na znaczenie młodości w życiu człowieka. Angażował się w politykę zagraniczną wielu krajów, a szczególnie Polski i innych krajów bloku socjalistycznego. Jest uznawany za jedną                z najistotniejszych postaci XX wieku.                                                                                                             W bibliotece szkolnej mamy wiele zbiorów dotyczących Jana Pawła II :                                                                                      - ,, Filozofia i myśl Jana Pawła II”,                                                                                                                                                         -  ,,Jan Paweł II życie w Watykanie”,                                                                                                                                                      -  ,,Pontyfikat Jana Pawła II” itd..   Zachęcamy  do lektury                                                                                                                                                                                                                                                              </vt:lpstr>
      <vt:lpstr>    Rok 2020 ogłoszony Rokiem:      Św. Jana Pawła II (100 rocznica urodzin),                       Hetmana Stanisława Żółkiewskiego                                     ( 400 rocznica śmierci),   Romana Ingardena ( 50. rocznica śmierci),  Bitwy Warszawskiej ( 100 rocznica),  Leopolda Tyrmanda (100 rocznica urodzin),  Teodora Axentowicza, ( 160. Rocznica urodzin),  o. Józefa Marii Bocheńskiego (25. rocznica śmierci)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Sobiś</dc:creator>
  <cp:lastModifiedBy>User</cp:lastModifiedBy>
  <cp:revision>188</cp:revision>
  <dcterms:created xsi:type="dcterms:W3CDTF">2016-03-05T19:34:35Z</dcterms:created>
  <dcterms:modified xsi:type="dcterms:W3CDTF">2020-05-18T21:02:42Z</dcterms:modified>
</cp:coreProperties>
</file>