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3" r:id="rId12"/>
    <p:sldId id="266" r:id="rId13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BA74D-BB8C-4DEF-B9E5-8EF66587944D}" v="1" dt="2021-12-22T10:31:41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Flis" userId="S::agnieszka.flis@zsckukonin.onmicrosoft.com::0d26b953-2cc5-4f3a-92a4-a14cf6999e99" providerId="AD" clId="Web-{542BA74D-BB8C-4DEF-B9E5-8EF66587944D}"/>
    <pc:docChg chg="modSld">
      <pc:chgData name="Agnieszka Flis" userId="S::agnieszka.flis@zsckukonin.onmicrosoft.com::0d26b953-2cc5-4f3a-92a4-a14cf6999e99" providerId="AD" clId="Web-{542BA74D-BB8C-4DEF-B9E5-8EF66587944D}" dt="2021-12-22T10:31:41.442" v="0"/>
      <pc:docMkLst>
        <pc:docMk/>
      </pc:docMkLst>
      <pc:sldChg chg="delSp">
        <pc:chgData name="Agnieszka Flis" userId="S::agnieszka.flis@zsckukonin.onmicrosoft.com::0d26b953-2cc5-4f3a-92a4-a14cf6999e99" providerId="AD" clId="Web-{542BA74D-BB8C-4DEF-B9E5-8EF66587944D}" dt="2021-12-22T10:31:41.442" v="0"/>
        <pc:sldMkLst>
          <pc:docMk/>
          <pc:sldMk cId="2871966925" sldId="266"/>
        </pc:sldMkLst>
        <pc:picChg chg="del">
          <ac:chgData name="Agnieszka Flis" userId="S::agnieszka.flis@zsckukonin.onmicrosoft.com::0d26b953-2cc5-4f3a-92a4-a14cf6999e99" providerId="AD" clId="Web-{542BA74D-BB8C-4DEF-B9E5-8EF66587944D}" dt="2021-12-22T10:31:41.442" v="0"/>
          <ac:picMkLst>
            <pc:docMk/>
            <pc:sldMk cId="2871966925" sldId="266"/>
            <ac:picMk id="3" creationId="{C28089FC-1AEC-4C5E-A647-31DB01FF86B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B633A646-2062-4841-AF18-847B074C6716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pl-PL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Geneza,</a:t>
          </a:r>
        </a:p>
      </dgm:t>
    </dgm:pt>
    <dgm:pt modelId="{DB4A5689-BD48-4D3D-8017-D1E3C49B0DDB}" type="parTrans" cxnId="{56ADA02B-9055-4F39-B74D-2D556F11DDB6}">
      <dgm:prSet/>
      <dgm:spPr/>
      <dgm:t>
        <a:bodyPr rtlCol="0"/>
        <a:lstStyle/>
        <a:p>
          <a:pPr rtl="0"/>
          <a:endParaRPr lang="pl-PL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 rtlCol="0"/>
        <a:lstStyle/>
        <a:p>
          <a:pPr rtl="0"/>
          <a:endParaRPr lang="pl-PL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pl-PL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Przebieg,</a:t>
          </a:r>
        </a:p>
      </dgm:t>
    </dgm:pt>
    <dgm:pt modelId="{CF221EFF-354A-47A9-A498-1F0BBF01ECB8}" type="parTrans" cxnId="{EB9839C5-F324-41C4-8950-5284E09FB71E}">
      <dgm:prSet/>
      <dgm:spPr/>
      <dgm:t>
        <a:bodyPr rtlCol="0"/>
        <a:lstStyle/>
        <a:p>
          <a:pPr rtl="0"/>
          <a:endParaRPr lang="pl-PL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 rtlCol="0"/>
        <a:lstStyle/>
        <a:p>
          <a:pPr rtl="0"/>
          <a:endParaRPr lang="pl-PL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pl-PL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Ciekawostki.</a:t>
          </a:r>
        </a:p>
      </dgm:t>
    </dgm:pt>
    <dgm:pt modelId="{AA3929B3-1058-4240-AD5D-9518D4976567}" type="parTrans" cxnId="{E4AD895B-72A4-4A6B-A7F4-C77A53EC51BC}">
      <dgm:prSet/>
      <dgm:spPr/>
      <dgm:t>
        <a:bodyPr rtlCol="0"/>
        <a:lstStyle/>
        <a:p>
          <a:pPr rtl="0"/>
          <a:endParaRPr lang="pl-PL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 rtlCol="0"/>
        <a:lstStyle/>
        <a:p>
          <a:pPr rtl="0"/>
          <a:endParaRPr lang="pl-PL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 custLinFactNeighborX="0" custLinFactNeighborY="10716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>
        <dgm:presLayoutVars>
          <dgm:chMax val="0"/>
          <dgm:chPref val="0"/>
        </dgm:presLayoutVars>
      </dgm:prSet>
      <dgm:spPr/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3" custScaleX="75132" custScaleY="7513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>
        <dgm:presLayoutVars>
          <dgm:chMax val="0"/>
          <dgm:chPref val="0"/>
        </dgm:presLayoutVars>
      </dgm:prSet>
      <dgm:spPr/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C176326-2BDF-4E92-BD6C-4BCBC882ACEA}" type="presOf" srcId="{E1B432F4-5FDB-4518-9272-2F3934AC6AA2}" destId="{D40A0249-41A7-44A6-A657-361E8C18FD42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3E6B7CA5-EBA4-48C1-A48C-B9BCBCE8CF1E}" type="presOf" srcId="{14BC708E-A0A1-4102-88E4-E75128B4E51E}" destId="{80F6AD63-74FB-40E4-9D40-4178AFD87F60}" srcOrd="0" destOrd="0" presId="urn:microsoft.com/office/officeart/2018/2/layout/IconVerticalSolidList"/>
    <dgm:cxn modelId="{3905E0BC-71EE-4610-827E-655844CE3113}" type="presOf" srcId="{C6D21269-399B-4BA2-8621-C7B9DA1E1B8F}" destId="{D5847293-6F0A-4807-B203-585610F4F535}" srcOrd="0" destOrd="0" presId="urn:microsoft.com/office/officeart/2018/2/layout/IconVerticalSolidList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EEAA52FF-E4A1-49BD-9B1E-000F5AABCD8E}" type="presOf" srcId="{B633A646-2062-4841-AF18-847B074C6716}" destId="{C95AF6F0-F4DA-48FE-85EB-61ADFB42AA13}" srcOrd="0" destOrd="0" presId="urn:microsoft.com/office/officeart/2018/2/layout/IconVerticalSolidList"/>
    <dgm:cxn modelId="{C3FF57AE-FB3C-49DE-82B3-0A61FA5DDA91}" type="presParOf" srcId="{D40A0249-41A7-44A6-A657-361E8C18FD42}" destId="{7D1F47A2-8F6C-4C7F-B3B3-2100C986DE32}" srcOrd="0" destOrd="0" presId="urn:microsoft.com/office/officeart/2018/2/layout/IconVerticalSolidList"/>
    <dgm:cxn modelId="{39AD4461-2A0A-410E-8C25-0B475A3D2CD5}" type="presParOf" srcId="{7D1F47A2-8F6C-4C7F-B3B3-2100C986DE32}" destId="{EC4D957C-BFAC-446D-9573-48333BEC34E6}" srcOrd="0" destOrd="0" presId="urn:microsoft.com/office/officeart/2018/2/layout/IconVerticalSolidList"/>
    <dgm:cxn modelId="{F9297396-8F77-4FD5-AAFB-AB3160B70B42}" type="presParOf" srcId="{7D1F47A2-8F6C-4C7F-B3B3-2100C986DE32}" destId="{BE6B2CCF-B717-4C6F-9115-44EF0ECE6018}" srcOrd="1" destOrd="0" presId="urn:microsoft.com/office/officeart/2018/2/layout/IconVerticalSolidList"/>
    <dgm:cxn modelId="{D1AB3CE4-FE44-4177-86CC-B147232F3BD0}" type="presParOf" srcId="{7D1F47A2-8F6C-4C7F-B3B3-2100C986DE32}" destId="{95420642-092B-41B9-94FA-E0EC36F9AF7E}" srcOrd="2" destOrd="0" presId="urn:microsoft.com/office/officeart/2018/2/layout/IconVerticalSolidList"/>
    <dgm:cxn modelId="{1E58CE55-32AF-4065-B1F7-2380412F2F02}" type="presParOf" srcId="{7D1F47A2-8F6C-4C7F-B3B3-2100C986DE32}" destId="{C95AF6F0-F4DA-48FE-85EB-61ADFB42AA13}" srcOrd="3" destOrd="0" presId="urn:microsoft.com/office/officeart/2018/2/layout/IconVerticalSolidList"/>
    <dgm:cxn modelId="{9D6ACACB-1091-40ED-952B-C2E92FA564C6}" type="presParOf" srcId="{D40A0249-41A7-44A6-A657-361E8C18FD42}" destId="{51DD96AA-8DD7-4B07-A561-5C9B41ACFA3C}" srcOrd="1" destOrd="0" presId="urn:microsoft.com/office/officeart/2018/2/layout/IconVerticalSolidList"/>
    <dgm:cxn modelId="{A0B092F8-3BF3-4C70-95B1-0A0764FD7131}" type="presParOf" srcId="{D40A0249-41A7-44A6-A657-361E8C18FD42}" destId="{38E06421-A6BB-4D10-8565-2812C2C5C6B3}" srcOrd="2" destOrd="0" presId="urn:microsoft.com/office/officeart/2018/2/layout/IconVerticalSolidList"/>
    <dgm:cxn modelId="{8C5E5818-6931-4902-AE43-414551022BCD}" type="presParOf" srcId="{38E06421-A6BB-4D10-8565-2812C2C5C6B3}" destId="{79919C57-A32A-40F6-B106-B4E0CE644E4C}" srcOrd="0" destOrd="0" presId="urn:microsoft.com/office/officeart/2018/2/layout/IconVerticalSolidList"/>
    <dgm:cxn modelId="{117B7A1C-7A05-4787-8474-79753887F4C2}" type="presParOf" srcId="{38E06421-A6BB-4D10-8565-2812C2C5C6B3}" destId="{99FDF55F-B3E9-423D-AD21-A6446C5D7455}" srcOrd="1" destOrd="0" presId="urn:microsoft.com/office/officeart/2018/2/layout/IconVerticalSolidList"/>
    <dgm:cxn modelId="{82818524-92E6-4F27-A68D-3BE1571532DC}" type="presParOf" srcId="{38E06421-A6BB-4D10-8565-2812C2C5C6B3}" destId="{E98BD5F1-E6F1-491F-A8EE-6A9AD649521E}" srcOrd="2" destOrd="0" presId="urn:microsoft.com/office/officeart/2018/2/layout/IconVerticalSolidList"/>
    <dgm:cxn modelId="{0A438607-8D9F-471A-B9F9-D903D7FA2B52}" type="presParOf" srcId="{38E06421-A6BB-4D10-8565-2812C2C5C6B3}" destId="{80F6AD63-74FB-40E4-9D40-4178AFD87F60}" srcOrd="3" destOrd="0" presId="urn:microsoft.com/office/officeart/2018/2/layout/IconVerticalSolidList"/>
    <dgm:cxn modelId="{E18EE60B-8650-4B85-8C8A-B807B9148FC8}" type="presParOf" srcId="{D40A0249-41A7-44A6-A657-361E8C18FD42}" destId="{1375F890-B8F8-4966-ABCD-B672FD4512B7}" srcOrd="3" destOrd="0" presId="urn:microsoft.com/office/officeart/2018/2/layout/IconVerticalSolidList"/>
    <dgm:cxn modelId="{F370D9F7-088E-4B78-8272-0E311B15486B}" type="presParOf" srcId="{D40A0249-41A7-44A6-A657-361E8C18FD42}" destId="{9887B295-B446-4B8E-AEA4-76754DE9DD89}" srcOrd="4" destOrd="0" presId="urn:microsoft.com/office/officeart/2018/2/layout/IconVerticalSolidList"/>
    <dgm:cxn modelId="{968D7DEE-AF0E-4BA0-9080-0C524E005C39}" type="presParOf" srcId="{9887B295-B446-4B8E-AEA4-76754DE9DD89}" destId="{436A8B1C-2D30-44BB-9150-7099503C8960}" srcOrd="0" destOrd="0" presId="urn:microsoft.com/office/officeart/2018/2/layout/IconVerticalSolidList"/>
    <dgm:cxn modelId="{CE4D3AA4-D0A5-472B-A6D2-E2D35A5DE21A}" type="presParOf" srcId="{9887B295-B446-4B8E-AEA4-76754DE9DD89}" destId="{1A8B8B62-3037-4506-89D7-28710774070B}" srcOrd="1" destOrd="0" presId="urn:microsoft.com/office/officeart/2018/2/layout/IconVerticalSolidList"/>
    <dgm:cxn modelId="{C939EEF1-F0C3-4C00-83D5-BE315DAD62D3}" type="presParOf" srcId="{9887B295-B446-4B8E-AEA4-76754DE9DD89}" destId="{2FFC6342-A780-4396-8FAC-8E7FAE77A6E2}" srcOrd="2" destOrd="0" presId="urn:microsoft.com/office/officeart/2018/2/layout/IconVerticalSolidList"/>
    <dgm:cxn modelId="{1493C073-EB9E-467F-8BBD-604D0CFE685E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151433"/>
          <a:ext cx="5607050" cy="1407541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522039" y="413556"/>
          <a:ext cx="581632" cy="58163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rtlCol="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Geneza,</a:t>
          </a:r>
        </a:p>
      </dsp:txBody>
      <dsp:txXfrm>
        <a:off x="1625711" y="601"/>
        <a:ext cx="3981338" cy="1407541"/>
      </dsp:txXfrm>
    </dsp:sp>
    <dsp:sp modelId="{79919C57-A32A-40F6-B106-B4E0CE644E4C}">
      <dsp:nvSpPr>
        <dsp:cNvPr id="0" name=""/>
        <dsp:cNvSpPr/>
      </dsp:nvSpPr>
      <dsp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522039" y="2172983"/>
          <a:ext cx="581632" cy="58163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rtlCol="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Przebieg,</a:t>
          </a:r>
        </a:p>
      </dsp:txBody>
      <dsp:txXfrm>
        <a:off x="1625711" y="1760029"/>
        <a:ext cx="3981338" cy="1407541"/>
      </dsp:txXfrm>
    </dsp:sp>
    <dsp:sp modelId="{436A8B1C-2D30-44BB-9150-7099503C8960}">
      <dsp:nvSpPr>
        <dsp:cNvPr id="0" name=""/>
        <dsp:cNvSpPr/>
      </dsp:nvSpPr>
      <dsp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548476" y="3958848"/>
          <a:ext cx="528758" cy="5287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rtlCol="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Ciekawostki.</a:t>
          </a:r>
        </a:p>
      </dsp:txBody>
      <dsp:txXfrm>
        <a:off x="1625711" y="3519456"/>
        <a:ext cx="3981338" cy="140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Lista ikon pełnych pionowych"/>
  <dgm:desc val="Umożliwia pokazanie serii elementów wizualnych od góry do dołu wraz z tekstem poziomu 1 lub tekstem poziomu 1 i 2 zgrupowanym w kształcie. Sprawdza się najlepiej w przypadku ikon lub małych obrazów z dłuższymi opisami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F6D58-5095-47EF-9E4B-64AB5263B3F2}" type="datetime1">
              <a:rPr lang="pl-PL" smtClean="0"/>
              <a:t>22.12.2021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3DA48-2307-456E-B4FF-33E7B5C098A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545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3DD8B-1DD4-4418-A456-8CE615EE6B3D}" type="datetime1">
              <a:rPr lang="pl-PL" smtClean="0"/>
              <a:pPr/>
              <a:t>22.12.2021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dirty="0"/>
              <a:t>Edytuj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48441-295C-40F2-A84B-9688B5EF1850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9505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302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381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582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679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684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105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3664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8524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8441-295C-40F2-A84B-9688B5EF1850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368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631A1-7201-4570-BA8A-282357B7D63A}" type="datetime1">
              <a:rPr lang="pl-PL" noProof="0" smtClean="0"/>
              <a:t>22.12.2021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0BCA30-AA16-4B99-B2AC-F7C99F426828}" type="datetime1">
              <a:rPr lang="pl-PL" noProof="0" smtClean="0"/>
              <a:t>22.12.2021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7321C-7E4D-450C-A124-CB2C42C8F938}" type="datetime1">
              <a:rPr lang="pl-PL" noProof="0" smtClean="0"/>
              <a:t>22.12.2021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FA928C-B207-40A4-8705-15EA9A7EBECE}" type="datetime1">
              <a:rPr lang="pl-PL" noProof="0" smtClean="0"/>
              <a:t>22.12.2021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0D73A7-0999-4084-8592-FBAA05D84700}" type="datetime1">
              <a:rPr lang="pl-PL" noProof="0" smtClean="0"/>
              <a:t>22.12.2021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28B3F-1FCE-46C4-8D04-89B8A423AE70}" type="datetime1">
              <a:rPr lang="pl-PL" noProof="0" smtClean="0"/>
              <a:t>22.12.2021</a:t>
            </a:fld>
            <a:endParaRPr lang="pl-PL" noProof="0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11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1916B-7538-481A-974C-AE9F12E502A7}" type="datetime1">
              <a:rPr lang="pl-PL" noProof="0" smtClean="0"/>
              <a:t>22.12.2021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F72A51-ABD1-4568-9C52-AFE511945D17}" type="datetime1">
              <a:rPr lang="pl-PL" noProof="0" smtClean="0"/>
              <a:t>22.12.2021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6550B-66DF-4212-9FA7-9F5CCD07D869}" type="datetime1">
              <a:rPr lang="pl-PL" noProof="0" smtClean="0"/>
              <a:t>22.12.2021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9" name="Data — symbol zastępczy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398FD4-17A0-4B26-AF10-BE62CDF0FBFE}" type="datetime1">
              <a:rPr lang="pl-PL" noProof="0" smtClean="0"/>
              <a:t>22.12.2021</a:t>
            </a:fld>
            <a:endParaRPr lang="pl-PL" noProof="0" dirty="0"/>
          </a:p>
        </p:txBody>
      </p:sp>
      <p:sp>
        <p:nvSpPr>
          <p:cNvPr id="10" name="Stopka — symbol zastępczy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4730A8A7-716D-4D4D-8313-6C9D41213DD5}" type="datetime1">
              <a:rPr lang="pl-PL" noProof="0" smtClean="0"/>
              <a:t>22.12.2021</a:t>
            </a:fld>
            <a:endParaRPr lang="pl-PL" noProof="0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876DEF34-02CD-443D-B791-CC4628EB6097}" type="datetime1">
              <a:rPr lang="pl-PL" noProof="0" smtClean="0"/>
              <a:t>22.12.2021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
              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encyklopedia.pwn.pl/haslo/powstania-wielkopolskie;3961295.html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ipn.gov.pl/pl/aktualnosci/44802,Niezapomniany-zryw-Powstanie-Wielkopolskie-19181919.html" TargetMode="External"/><Relationship Id="rId4" Type="http://schemas.openxmlformats.org/officeDocument/2006/relationships/hyperlink" Target="https://kronikidziejow.pl/porady/powstanie-wielkopolskie-data-przebieg-informacje-ciekawostki/" TargetMode="Externa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594153"/>
            <a:ext cx="4486656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/>
          </a:bodyPr>
          <a:lstStyle/>
          <a:p>
            <a:pPr rtl="0"/>
            <a:r>
              <a:rPr lang="pl-PL" sz="3000" dirty="0">
                <a:solidFill>
                  <a:schemeClr val="tx1"/>
                </a:solidFill>
              </a:rPr>
              <a:t>Powstanie Wielkopolskie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81815"/>
            <a:ext cx="4486656" cy="702702"/>
          </a:xfrm>
        </p:spPr>
        <p:txBody>
          <a:bodyPr rtlCol="0">
            <a:normAutofit/>
          </a:bodyPr>
          <a:lstStyle/>
          <a:p>
            <a:pPr rtl="0"/>
            <a:r>
              <a:rPr lang="pl-PL" sz="1800" dirty="0">
                <a:solidFill>
                  <a:schemeClr val="tx1"/>
                </a:solidFill>
              </a:rPr>
              <a:t>1918 - 1919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F98D57-B46C-4FC8-A4A5-1374A4544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29" b="93000" l="7000" r="91429">
                        <a14:foregroundMark x1="6714" y1="35429" x2="7000" y2="61000"/>
                        <a14:foregroundMark x1="7000" y1="61000" x2="12571" y2="57571"/>
                        <a14:foregroundMark x1="45571" y1="9857" x2="49000" y2="9857"/>
                        <a14:foregroundMark x1="91429" y1="50857" x2="91714" y2="49429"/>
                        <a14:foregroundMark x1="42429" y1="91000" x2="42857" y2="91143"/>
                        <a14:foregroundMark x1="53857" y1="92000" x2="53857" y2="92000"/>
                        <a14:foregroundMark x1="43571" y1="93000" x2="43571" y2="9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999" y="95250"/>
            <a:ext cx="6667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Prostokąt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pl-PL" dirty="0">
                <a:solidFill>
                  <a:schemeClr val="bg1"/>
                </a:solidFill>
              </a:rPr>
              <a:t>Co dokładnie?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7F3DBF2-4345-496E-B6A8-99FE882FC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41" y="0"/>
            <a:ext cx="7542467" cy="6858000"/>
          </a:xfrm>
          <a:prstGeom prst="rect">
            <a:avLst/>
          </a:prstGeom>
        </p:spPr>
      </p:pic>
      <p:graphicFrame>
        <p:nvGraphicFramePr>
          <p:cNvPr id="5" name="Zawartość — symbol zastępczy 2" descr="Ikona — punktory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30372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ostokąt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 fontScale="90000"/>
          </a:bodyPr>
          <a:lstStyle/>
          <a:p>
            <a:pPr rtl="0"/>
            <a:r>
              <a:rPr lang="pl-PL" dirty="0">
                <a:solidFill>
                  <a:srgbClr val="FFFFFF"/>
                </a:solidFill>
              </a:rPr>
              <a:t>Czym było Powstanie Wielkopolskie?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D9FE301-F516-4EBB-B4AA-795C882DB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947" y="3633468"/>
            <a:ext cx="4384052" cy="245506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B023187-698C-4A6A-B830-023A6EE7A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76" y="949202"/>
            <a:ext cx="6858594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5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ostokąt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45" y="2016924"/>
            <a:ext cx="3589168" cy="2824151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pPr rtl="0"/>
            <a:r>
              <a:rPr lang="pl-PL" dirty="0">
                <a:solidFill>
                  <a:srgbClr val="FFFFFF"/>
                </a:solidFill>
              </a:rPr>
              <a:t>Przemarsz defilady wojskowej przez Rynek w czasie powstania wielkopolskiego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1709391-083E-4641-87FA-FD83F637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908" y="0"/>
            <a:ext cx="7541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0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65" y="978776"/>
            <a:ext cx="4451773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pl-PL" dirty="0">
                <a:solidFill>
                  <a:schemeClr val="bg1"/>
                </a:solidFill>
              </a:rPr>
              <a:t>przebieg i zasięg powstania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789F6E6-F75F-4A3E-A369-0627C2E01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797" y="2279825"/>
            <a:ext cx="6092732" cy="4300084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faza I</a:t>
            </a:r>
            <a:r>
              <a:rPr lang="pl-PL" dirty="0">
                <a:solidFill>
                  <a:schemeClr val="bg1"/>
                </a:solidFill>
              </a:rPr>
              <a:t> (9 listopada – 26 grudnia): od początku rewolucji w Niemczech, do momentu, w którym wybuchło powstanie;</a:t>
            </a:r>
          </a:p>
          <a:p>
            <a:r>
              <a:rPr lang="pl-PL" b="1" dirty="0">
                <a:solidFill>
                  <a:schemeClr val="bg1"/>
                </a:solidFill>
              </a:rPr>
              <a:t>faza II</a:t>
            </a:r>
            <a:r>
              <a:rPr lang="pl-PL" dirty="0">
                <a:solidFill>
                  <a:schemeClr val="bg1"/>
                </a:solidFill>
              </a:rPr>
              <a:t> (27 grudnia – 7 stycznia): podczas niej doszło do wyzwolenia sporej części terenów – spontanicznie i samorzutnie;</a:t>
            </a:r>
          </a:p>
          <a:p>
            <a:r>
              <a:rPr lang="pl-PL" b="1" dirty="0">
                <a:solidFill>
                  <a:schemeClr val="bg1"/>
                </a:solidFill>
              </a:rPr>
              <a:t>faza III </a:t>
            </a:r>
            <a:r>
              <a:rPr lang="pl-PL" dirty="0">
                <a:solidFill>
                  <a:schemeClr val="bg1"/>
                </a:solidFill>
              </a:rPr>
              <a:t>(8 – 15 stycznia): ofensywa polska już pod kształtującym się jednolitym dowództwem;</a:t>
            </a:r>
          </a:p>
          <a:p>
            <a:r>
              <a:rPr lang="pl-PL" b="1" dirty="0">
                <a:solidFill>
                  <a:schemeClr val="bg1"/>
                </a:solidFill>
              </a:rPr>
              <a:t>faza IV </a:t>
            </a:r>
            <a:r>
              <a:rPr lang="pl-PL" dirty="0">
                <a:solidFill>
                  <a:schemeClr val="bg1"/>
                </a:solidFill>
              </a:rPr>
              <a:t>(16 stycznia – 16 lutego): obrona zdobytych terenów i wzmożona akcja dyplomatyczna, która zaowocowała pokojem w Trewirze, kończącym powstanie;</a:t>
            </a:r>
          </a:p>
          <a:p>
            <a:r>
              <a:rPr lang="pl-PL" b="1" dirty="0">
                <a:solidFill>
                  <a:schemeClr val="bg1"/>
                </a:solidFill>
              </a:rPr>
              <a:t>faza V</a:t>
            </a:r>
            <a:r>
              <a:rPr lang="pl-PL" dirty="0">
                <a:solidFill>
                  <a:schemeClr val="bg1"/>
                </a:solidFill>
              </a:rPr>
              <a:t> (17 lutego 1919 r. – 17 stycznia 1920 r.): oczekiwanie na postanowienia i wejście w życie ustaleń traktatu wersalskiego, zgodnie z którymi Wielkopolska została przyłączona do Polski; do czerwca 1919 r., kiedy miała miejsce konferencja pokojowa, nadal trwały pojedyncze walki.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16A89CF-CFCD-480F-A06F-38019AD78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5" y="3521523"/>
            <a:ext cx="3985738" cy="257144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291DCD1-3345-4CD8-A9B0-C69A33D00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63" y="597140"/>
            <a:ext cx="3832340" cy="246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0BD944D6-53A7-4A9E-B02A-B0BD15F1B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59" y="1547973"/>
            <a:ext cx="5852082" cy="37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4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ostokąt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49" y="2722960"/>
            <a:ext cx="3739997" cy="1412076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pl-PL" dirty="0">
                <a:solidFill>
                  <a:srgbClr val="FFFFFF"/>
                </a:solidFill>
              </a:rPr>
              <a:t>Kilka ciekawostek…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9C6E36-524B-4351-9335-6C0018385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276" y="1240345"/>
            <a:ext cx="6931753" cy="437730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E9108D9-0D02-4C1A-8926-5305560C5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180" y="4639268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8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ostokąt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050" y="949202"/>
            <a:ext cx="2923604" cy="1377136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pl-PL" dirty="0">
                <a:solidFill>
                  <a:srgbClr val="FFFFFF"/>
                </a:solidFill>
              </a:rPr>
              <a:t>Postaci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0158D01-503F-4EB9-86CF-C6A144889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928" y="3827640"/>
            <a:ext cx="3779848" cy="206672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842B761-C091-4EE4-9318-D3A244A75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53" y="285557"/>
            <a:ext cx="2456901" cy="354208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65621FD-BBEA-432F-8B13-F57E789EE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60" y="3827640"/>
            <a:ext cx="3011685" cy="4328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EDD38E7-C94A-41FA-879A-4238C0378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982" y="2481246"/>
            <a:ext cx="2456901" cy="39505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C4DEF84-D01B-4FC6-ADC5-2C1831AB6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0859" y="2048392"/>
            <a:ext cx="2670279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2781B5C-6DA2-470D-A4F2-F9CA78E6A7BD}"/>
              </a:ext>
            </a:extLst>
          </p:cNvPr>
          <p:cNvSpPr txBox="1"/>
          <p:nvPr/>
        </p:nvSpPr>
        <p:spPr>
          <a:xfrm>
            <a:off x="5133877" y="3995678"/>
            <a:ext cx="7058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  <a:hlinkClick r:id="rId3"/>
              </a:rPr>
              <a:t>https://encyklopedia.pwn.pl/haslo/powstania-wielkopolskie;3961295.html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  <a:hlinkClick r:id="rId4"/>
              </a:rPr>
              <a:t>https://kronikidziejow.pl/porady/powstanie-wielkopolskie-data-przebieg-informacje-ciekawostki/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  <a:hlinkClick r:id="rId5"/>
              </a:rPr>
              <a:t>https://ipn.gov.pl/pl/aktualnosci/44802,Niezapomniany-zryw-Powstanie-Wielkopolskie-19181919.html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5E72F9E-945D-4042-A8BF-204DBA452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714" y="2091890"/>
            <a:ext cx="2706859" cy="416392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03256B8-7158-445C-8692-9D45C5516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372" y="4324934"/>
            <a:ext cx="3517697" cy="204233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E96E33A-5EB7-4FE9-B463-FB5361C0F3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0924" y="398995"/>
            <a:ext cx="3596952" cy="228010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085F09E-5C2E-4F24-AA9A-19C5EBC8D6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75" y="2161661"/>
            <a:ext cx="2913045" cy="21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66925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566614_TF66925244" id="{DDEDBF24-AC50-40A0-BA16-29FB01F99A7B}" vid="{23123911-3221-49D4-8E14-9C275ABEAF7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0ED59B-F67D-4B99-A0A7-E5237FF581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 finansowy</Template>
  <TotalTime>42</TotalTime>
  <Words>225</Words>
  <Application>Microsoft Office PowerPoint</Application>
  <PresentationFormat>Panoramiczny</PresentationFormat>
  <Paragraphs>32</Paragraphs>
  <Slides>9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Paczka</vt:lpstr>
      <vt:lpstr>Powstanie Wielkopolskie</vt:lpstr>
      <vt:lpstr>Co dokładnie?</vt:lpstr>
      <vt:lpstr>Czym było Powstanie Wielkopolskie?</vt:lpstr>
      <vt:lpstr>Przemarsz defilady wojskowej przez Rynek w czasie powstania wielkopolskiego</vt:lpstr>
      <vt:lpstr>przebieg i zasięg powstania</vt:lpstr>
      <vt:lpstr>Prezentacja programu PowerPoint</vt:lpstr>
      <vt:lpstr>Kilka ciekawostek…</vt:lpstr>
      <vt:lpstr>Postaci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Powstanie Wielkopolskie</dc:title>
  <dc:creator>Zofia</dc:creator>
  <cp:lastModifiedBy>Zofia</cp:lastModifiedBy>
  <cp:revision>4</cp:revision>
  <dcterms:created xsi:type="dcterms:W3CDTF">2021-12-22T07:56:59Z</dcterms:created>
  <dcterms:modified xsi:type="dcterms:W3CDTF">2021-12-22T10:31:41Z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